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4"/>
    <p:sldMasterId id="2147483986" r:id="rId5"/>
  </p:sldMasterIdLst>
  <p:notesMasterIdLst>
    <p:notesMasterId r:id="rId15"/>
  </p:notesMasterIdLst>
  <p:handoutMasterIdLst>
    <p:handoutMasterId r:id="rId16"/>
  </p:handoutMasterIdLst>
  <p:sldIdLst>
    <p:sldId id="391" r:id="rId6"/>
    <p:sldId id="400" r:id="rId7"/>
    <p:sldId id="401" r:id="rId8"/>
    <p:sldId id="402" r:id="rId9"/>
    <p:sldId id="404" r:id="rId10"/>
    <p:sldId id="406" r:id="rId11"/>
    <p:sldId id="403" r:id="rId12"/>
    <p:sldId id="405" r:id="rId13"/>
    <p:sldId id="40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0B323"/>
    <a:srgbClr val="4E3B30"/>
    <a:srgbClr val="3978C6"/>
    <a:srgbClr val="346FB6"/>
    <a:srgbClr val="D0DFF2"/>
    <a:srgbClr val="00B388"/>
    <a:srgbClr val="B08317"/>
    <a:srgbClr val="0439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519B65-17FC-E64B-AA11-F89CD070FA40}" type="datetimeFigureOut">
              <a:rPr lang="en-US" smtClean="0"/>
              <a:t>6/2/23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8F9C0-7201-4247-ADAA-81D34BED3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5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1F9E80-0A20-824B-BC97-103EB8A00918}" type="datetimeFigureOut">
              <a:rPr lang="en-US" smtClean="0"/>
              <a:t>6/2/23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60031-71FA-DA4D-ACFB-74AAE4909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8963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ventbrite.co.uk/e/scotrse-launch-event-tickets-645289758037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jiscmail.ac.uk/cgi-bin/wa-jisc.exe?SUBED1=SCOTRSE&amp;A=1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solidFill>
                  <a:srgbClr val="FCF8F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Register here:  </a:t>
            </a:r>
            <a:r>
              <a:rPr lang="en-GB" sz="1200" u="sng" dirty="0">
                <a:solidFill>
                  <a:srgbClr val="FCF8F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https://www.eventbrite.co.uk/e/scotrse-launch-event-tickets-645289758037</a:t>
            </a:r>
            <a:endParaRPr lang="en-GB" sz="1200" dirty="0">
              <a:solidFill>
                <a:srgbClr val="FCF8F3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200" dirty="0">
                <a:solidFill>
                  <a:srgbClr val="FCF8F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en-GB" sz="1200" dirty="0">
                <a:solidFill>
                  <a:srgbClr val="FCF8F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Mailing list : </a:t>
            </a:r>
            <a:r>
              <a:rPr lang="en-GB" sz="1200" u="sng" dirty="0">
                <a:solidFill>
                  <a:srgbClr val="FCF8F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https://jiscmail.ac.uk/cgi-bin/wa-jisc.exe?SUBED1=SCOTRSE&amp;A=1</a:t>
            </a:r>
            <a:endParaRPr lang="en-GB" sz="1200" dirty="0">
              <a:solidFill>
                <a:srgbClr val="FCF8F3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dirty="0">
                <a:solidFill>
                  <a:srgbClr val="FCF8F3"/>
                </a:solidFill>
              </a:rPr>
              <a:t> </a:t>
            </a:r>
            <a:endParaRPr lang="en-GB" dirty="0">
              <a:solidFill>
                <a:srgbClr val="FCF8F3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7544C-E141-4B88-958A-08F842A0D18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949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4B61F38-4F9F-48DD-8729-CB09AACB9FB5}"/>
              </a:ext>
            </a:extLst>
          </p:cNvPr>
          <p:cNvSpPr/>
          <p:nvPr userDrawn="1"/>
        </p:nvSpPr>
        <p:spPr>
          <a:xfrm>
            <a:off x="10328744" y="6186115"/>
            <a:ext cx="1773141" cy="537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10AEDB4-071E-4C8B-BF76-F61577D08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1148" y="5810914"/>
            <a:ext cx="3455192" cy="9127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76201"/>
            <a:ext cx="9347200" cy="5191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2985" y="990600"/>
            <a:ext cx="5759449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5634" y="990600"/>
            <a:ext cx="5761567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015189-50CE-7C4F-BB00-DF72513B926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117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76201"/>
            <a:ext cx="9347200" cy="5191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2985" y="990600"/>
            <a:ext cx="5759449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62985" y="3543300"/>
            <a:ext cx="5759449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125634" y="990600"/>
            <a:ext cx="5761567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00331-48F5-49AF-AFB5-C43222A50F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974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42"/>
          <p:cNvSpPr>
            <a:spLocks noChangeShapeType="1"/>
          </p:cNvSpPr>
          <p:nvPr userDrawn="1"/>
        </p:nvSpPr>
        <p:spPr bwMode="auto">
          <a:xfrm>
            <a:off x="167218" y="6309320"/>
            <a:ext cx="11857567" cy="0"/>
          </a:xfrm>
          <a:prstGeom prst="line">
            <a:avLst/>
          </a:prstGeom>
          <a:noFill/>
          <a:ln w="25400">
            <a:solidFill>
              <a:srgbClr val="C84169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/>
          </a:p>
        </p:txBody>
      </p:sp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2584" y="727720"/>
            <a:ext cx="3022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91116" y="3259918"/>
            <a:ext cx="10407649" cy="584775"/>
          </a:xfrm>
        </p:spPr>
        <p:txBody>
          <a:bodyPr/>
          <a:lstStyle>
            <a:lvl1pPr algn="ctr">
              <a:lnSpc>
                <a:spcPct val="95000"/>
              </a:lnSpc>
              <a:defRPr sz="4000">
                <a:solidFill>
                  <a:srgbClr val="C84169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GB" altLang="en-US" noProof="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939800" y="4035653"/>
            <a:ext cx="10365317" cy="492443"/>
          </a:xfrm>
        </p:spPr>
        <p:txBody>
          <a:bodyPr/>
          <a:lstStyle>
            <a:lvl1pPr marL="0" indent="0" algn="ctr">
              <a:buFont typeface="Times" panose="02020603050405020304" pitchFamily="18" charset="0"/>
              <a:buNone/>
              <a:defRPr sz="3200" b="0">
                <a:solidFill>
                  <a:srgbClr val="8A124E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167218" y="6343005"/>
            <a:ext cx="10246657" cy="461665"/>
            <a:chOff x="240375" y="6106992"/>
            <a:chExt cx="7684993" cy="461665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375" y="6106992"/>
              <a:ext cx="700217" cy="46166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 userDrawn="1"/>
          </p:nvSpPr>
          <p:spPr>
            <a:xfrm>
              <a:off x="940592" y="6106992"/>
              <a:ext cx="69847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i="1">
                  <a:solidFill>
                    <a:srgbClr val="000000"/>
                  </a:solidFill>
                </a:rPr>
                <a:t>This project</a:t>
              </a:r>
              <a:r>
                <a:rPr lang="en-GB" sz="1200" i="1" baseline="0">
                  <a:solidFill>
                    <a:srgbClr val="000000"/>
                  </a:solidFill>
                </a:rPr>
                <a:t> is funded from the European Union’s Horizon 2020 Research and Innovation programme under Grant Agreement no. 671602.</a:t>
              </a:r>
              <a:endParaRPr lang="en-GB" sz="1200" i="1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041704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288000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95789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234" y="1484784"/>
            <a:ext cx="5473700" cy="18589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134" y="1484784"/>
            <a:ext cx="5490633" cy="18589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09633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35779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63419" y="3121225"/>
            <a:ext cx="10465163" cy="615553"/>
          </a:xfrm>
        </p:spPr>
        <p:txBody>
          <a:bodyPr/>
          <a:lstStyle>
            <a:lvl1pPr marL="0" indent="0" algn="ctr">
              <a:buNone/>
              <a:defRPr sz="40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subsection title</a:t>
            </a:r>
          </a:p>
        </p:txBody>
      </p:sp>
    </p:spTree>
    <p:extLst>
      <p:ext uri="{BB962C8B-B14F-4D97-AF65-F5344CB8AC3E}">
        <p14:creationId xmlns:p14="http://schemas.microsoft.com/office/powerpoint/2010/main" val="286600871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Acknowledg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967" y="1340768"/>
            <a:ext cx="5511800" cy="1104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234" y="4246222"/>
            <a:ext cx="4825396" cy="9904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6374" y="2684983"/>
            <a:ext cx="1927965" cy="1445974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512234" y="2684984"/>
            <a:ext cx="5422671" cy="1080655"/>
            <a:chOff x="611560" y="3507741"/>
            <a:chExt cx="4067003" cy="1080655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560" y="3511898"/>
              <a:ext cx="2986348" cy="107649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7908" y="3507741"/>
              <a:ext cx="1080655" cy="1080655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 userDrawn="1"/>
        </p:nvGrpSpPr>
        <p:grpSpPr>
          <a:xfrm>
            <a:off x="512234" y="1406299"/>
            <a:ext cx="4705639" cy="973838"/>
            <a:chOff x="236784" y="1340768"/>
            <a:chExt cx="3529229" cy="973838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784" y="1340768"/>
              <a:ext cx="1219203" cy="97383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9743" y="1516504"/>
              <a:ext cx="2156270" cy="6223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678800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27952"/>
            <a:ext cx="10972800" cy="50673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3600" b="0" cap="sm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E5648261-9E6D-44AB-93FB-A4ED1D5A7FB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241" y="6259607"/>
            <a:ext cx="1455217" cy="3844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73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09700"/>
            <a:ext cx="10972800" cy="5067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  <p:sldLayoutId id="2147483973" r:id="rId13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8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ts val="600"/>
        </a:spcBef>
        <a:spcAft>
          <a:spcPts val="600"/>
        </a:spcAft>
        <a:buClr>
          <a:schemeClr val="accent1"/>
        </a:buClr>
        <a:buSzPct val="85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SzPct val="9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SzPct val="10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-8467" y="-27384"/>
            <a:ext cx="12200467" cy="1008112"/>
          </a:xfrm>
          <a:prstGeom prst="rect">
            <a:avLst/>
          </a:prstGeom>
          <a:gradFill flip="none" rotWithShape="1">
            <a:gsLst>
              <a:gs pos="0">
                <a:srgbClr val="C84169">
                  <a:shade val="30000"/>
                  <a:satMod val="115000"/>
                </a:srgbClr>
              </a:gs>
              <a:gs pos="50000">
                <a:srgbClr val="C84169">
                  <a:shade val="67500"/>
                  <a:satMod val="115000"/>
                </a:srgbClr>
              </a:gs>
              <a:gs pos="100000">
                <a:srgbClr val="C84169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 sz="1800"/>
          </a:p>
        </p:txBody>
      </p:sp>
      <p:pic>
        <p:nvPicPr>
          <p:cNvPr id="1029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76934" y="6426201"/>
            <a:ext cx="1337733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12234" y="278235"/>
            <a:ext cx="1116753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3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2234" y="1484785"/>
            <a:ext cx="1116753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-12700" y="6525344"/>
            <a:ext cx="12200467" cy="332656"/>
          </a:xfrm>
          <a:prstGeom prst="rect">
            <a:avLst/>
          </a:prstGeom>
          <a:gradFill flip="none" rotWithShape="1">
            <a:gsLst>
              <a:gs pos="0">
                <a:srgbClr val="C84169">
                  <a:shade val="30000"/>
                  <a:satMod val="115000"/>
                </a:srgbClr>
              </a:gs>
              <a:gs pos="50000">
                <a:srgbClr val="C84169">
                  <a:shade val="67500"/>
                  <a:satMod val="115000"/>
                </a:srgbClr>
              </a:gs>
              <a:gs pos="100000">
                <a:srgbClr val="C84169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 sz="1800"/>
          </a:p>
        </p:txBody>
      </p:sp>
      <p:pic>
        <p:nvPicPr>
          <p:cNvPr id="1035" name="Picture 3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16118" y="5368926"/>
            <a:ext cx="16129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3589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</p:sldLayoutIdLst>
  <p:transition/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Calibri" panose="020F050202020403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Calibri" panose="020F050202020403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Calibri" panose="020F050202020403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Calibri" panose="020F050202020403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FF0000"/>
          </a:solidFill>
          <a:latin typeface="Arial Black" panose="020B0A040201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FF0000"/>
          </a:solidFill>
          <a:latin typeface="Arial Black" panose="020B0A040201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FF0000"/>
          </a:solidFill>
          <a:latin typeface="Arial Black" panose="020B0A040201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FF0000"/>
          </a:solidFill>
          <a:latin typeface="Arial Black" panose="020B0A04020102020204" pitchFamily="34" charset="0"/>
        </a:defRPr>
      </a:lvl9pPr>
    </p:titleStyle>
    <p:bodyStyle>
      <a:lvl1pPr marL="192088" indent="-192088" algn="l" rtl="0" eaLnBrk="1" fontAlgn="base" hangingPunct="1">
        <a:spcBef>
          <a:spcPct val="50000"/>
        </a:spcBef>
        <a:spcAft>
          <a:spcPct val="0"/>
        </a:spcAft>
        <a:buClr>
          <a:srgbClr val="C84169"/>
        </a:buClr>
        <a:buFont typeface="Arial" panose="020B0604020202020204" pitchFamily="34" charset="0"/>
        <a:buChar char="•"/>
        <a:defRPr sz="2400" b="1" kern="1200">
          <a:solidFill>
            <a:srgbClr val="8A124E"/>
          </a:solidFill>
          <a:latin typeface="Calibri" panose="020F0502020204030204" pitchFamily="34" charset="0"/>
          <a:ea typeface="+mn-ea"/>
          <a:cs typeface="+mn-cs"/>
        </a:defRPr>
      </a:lvl1pPr>
      <a:lvl2pPr marL="574675" indent="-192088" algn="l" rtl="0" eaLnBrk="1" fontAlgn="base" hangingPunct="1">
        <a:spcBef>
          <a:spcPct val="10000"/>
        </a:spcBef>
        <a:spcAft>
          <a:spcPct val="0"/>
        </a:spcAft>
        <a:buClr>
          <a:srgbClr val="C84169"/>
        </a:buClr>
        <a:buFont typeface="Arial" panose="020B0604020202020204" pitchFamily="34" charset="0"/>
        <a:buChar char="•"/>
        <a:defRPr sz="2400" kern="1200">
          <a:solidFill>
            <a:srgbClr val="8A124E"/>
          </a:solidFill>
          <a:latin typeface="Calibri" panose="020F0502020204030204" pitchFamily="34" charset="0"/>
          <a:ea typeface="+mn-ea"/>
          <a:cs typeface="+mn-cs"/>
        </a:defRPr>
      </a:lvl2pPr>
      <a:lvl3pPr marL="950913" indent="-185738" algn="l" rtl="0" eaLnBrk="1" fontAlgn="base" hangingPunct="1">
        <a:spcBef>
          <a:spcPct val="10000"/>
        </a:spcBef>
        <a:spcAft>
          <a:spcPct val="0"/>
        </a:spcAft>
        <a:buClr>
          <a:srgbClr val="C84169"/>
        </a:buClr>
        <a:buFont typeface="Arial" panose="020B0604020202020204" pitchFamily="34" charset="0"/>
        <a:buChar char="•"/>
        <a:defRPr sz="2400" kern="1200">
          <a:solidFill>
            <a:srgbClr val="8A124E"/>
          </a:solidFill>
          <a:latin typeface="Calibri" panose="020F0502020204030204" pitchFamily="34" charset="0"/>
          <a:ea typeface="+mn-ea"/>
          <a:cs typeface="+mn-cs"/>
        </a:defRPr>
      </a:lvl3pPr>
      <a:lvl4pPr marL="1333500" indent="-190500" algn="l" rtl="0" eaLnBrk="1" fontAlgn="base" hangingPunct="1">
        <a:spcBef>
          <a:spcPct val="10000"/>
        </a:spcBef>
        <a:spcAft>
          <a:spcPct val="0"/>
        </a:spcAft>
        <a:buClr>
          <a:srgbClr val="C84169"/>
        </a:buClr>
        <a:buFont typeface="Arial" panose="020B0604020202020204" pitchFamily="34" charset="0"/>
        <a:buChar char="•"/>
        <a:defRPr sz="2000" kern="1200">
          <a:solidFill>
            <a:srgbClr val="8A124E"/>
          </a:solidFill>
          <a:latin typeface="Calibri" panose="020F0502020204030204" pitchFamily="34" charset="0"/>
          <a:ea typeface="+mn-ea"/>
          <a:cs typeface="+mn-cs"/>
        </a:defRPr>
      </a:lvl4pPr>
      <a:lvl5pPr marL="1717675" indent="-192088" algn="l" rtl="0" eaLnBrk="1" fontAlgn="base" hangingPunct="1">
        <a:spcBef>
          <a:spcPct val="10000"/>
        </a:spcBef>
        <a:spcAft>
          <a:spcPct val="0"/>
        </a:spcAft>
        <a:buClr>
          <a:srgbClr val="C84169"/>
        </a:buClr>
        <a:buFont typeface="Arial" panose="020B0604020202020204" pitchFamily="34" charset="0"/>
        <a:buChar char="•"/>
        <a:defRPr sz="2000" kern="1200">
          <a:solidFill>
            <a:srgbClr val="8A124E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rrus.ac.uk/" TargetMode="External"/><Relationship Id="rId7" Type="http://schemas.openxmlformats.org/officeDocument/2006/relationships/image" Target="../media/image19.png"/><Relationship Id="rId2" Type="http://schemas.openxmlformats.org/officeDocument/2006/relationships/hyperlink" Target="https://www.archer2.ac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s://www.ed.ac.uk/edinburgh-international-data-facility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k.pringle@epcc.ed.ac.uk" TargetMode="External"/><Relationship Id="rId5" Type="http://schemas.openxmlformats.org/officeDocument/2006/relationships/hyperlink" Target="https://www.eventbrite.co.uk/e/scotrse-launch-event-tickets-645289758037" TargetMode="External"/><Relationship Id="rId4" Type="http://schemas.openxmlformats.org/officeDocument/2006/relationships/hyperlink" Target="https://jiscmail.ac.uk/cgi-bin/wa-jisc.exe?SUBED1=SCOTRSE&amp;A=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sz="4400" cap="small" dirty="0"/>
              <a:t>RSEs and Resources at EPCC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0040C1-7CA3-A0D1-E4F0-B246D183EE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10552670" cy="1752600"/>
          </a:xfrm>
        </p:spPr>
        <p:txBody>
          <a:bodyPr/>
          <a:lstStyle/>
          <a:p>
            <a:pPr algn="ctr"/>
            <a:r>
              <a:rPr lang="en-GB" dirty="0"/>
              <a:t>CERSE 31/05/23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60E5F-F06D-42BE-8CD5-BAEBDB811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09E4D-39AA-4203-BD35-19D307E2F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06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DAA11-07ED-C465-92E1-ED615B66E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bit of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DB5D8-FD74-8772-A5A0-0C6E00DD8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Established in 1990</a:t>
            </a:r>
          </a:p>
          <a:p>
            <a:pPr lvl="1"/>
            <a:r>
              <a:rPr lang="en-GB" dirty="0"/>
              <a:t>Department of Physics at </a:t>
            </a:r>
            <a:r>
              <a:rPr lang="en-GB" dirty="0" err="1"/>
              <a:t>UoE</a:t>
            </a:r>
            <a:r>
              <a:rPr lang="en-GB" dirty="0"/>
              <a:t> used parallel computers for a number of research projects</a:t>
            </a:r>
          </a:p>
          <a:p>
            <a:pPr lvl="2"/>
            <a:r>
              <a:rPr lang="en-GB" dirty="0"/>
              <a:t>QCD, Solid State Physics, …</a:t>
            </a:r>
          </a:p>
          <a:p>
            <a:pPr lvl="1"/>
            <a:r>
              <a:rPr lang="en-GB" dirty="0"/>
              <a:t>EPCC was established as an independent institute to:</a:t>
            </a:r>
          </a:p>
          <a:p>
            <a:pPr lvl="2"/>
            <a:r>
              <a:rPr lang="en-GB" dirty="0"/>
              <a:t>Promote the use of parallel computers in academia and industry</a:t>
            </a:r>
          </a:p>
          <a:p>
            <a:pPr lvl="2"/>
            <a:r>
              <a:rPr lang="en-GB" dirty="0"/>
              <a:t>To be self funded</a:t>
            </a:r>
          </a:p>
          <a:p>
            <a:pPr lvl="2"/>
            <a:r>
              <a:rPr lang="en-GB" dirty="0"/>
              <a:t>Edinburgh Parallel Computing Centre – now just EPCC</a:t>
            </a:r>
          </a:p>
          <a:p>
            <a:r>
              <a:rPr lang="en-GB" dirty="0"/>
              <a:t>Originally based in the JCMB at the Kings Buildings</a:t>
            </a:r>
          </a:p>
          <a:p>
            <a:pPr lvl="1"/>
            <a:r>
              <a:rPr lang="en-GB" dirty="0"/>
              <a:t>Moved to the Bayes Centre when the building first opened in 2018</a:t>
            </a:r>
          </a:p>
          <a:p>
            <a:pPr lvl="1"/>
            <a:r>
              <a:rPr lang="en-GB" dirty="0"/>
              <a:t>Occupy most of the second floor at the Bayes</a:t>
            </a:r>
          </a:p>
          <a:p>
            <a:r>
              <a:rPr lang="en-GB" dirty="0"/>
              <a:t>For a long time EPCC was composed of around 40-50 individuals</a:t>
            </a:r>
          </a:p>
          <a:p>
            <a:pPr lvl="1"/>
            <a:r>
              <a:rPr lang="en-GB" dirty="0"/>
              <a:t>Now have around 130 individuals</a:t>
            </a:r>
          </a:p>
          <a:p>
            <a:pPr lvl="1"/>
            <a:r>
              <a:rPr lang="en-GB" dirty="0"/>
              <a:t>Have almost run out of space on the second floor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AACCC-FE36-DD9E-29FD-C55434DF9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31/05/23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659EF-B6D4-FBEA-CBB0-B48C397CA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CERSE at the Roslin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8CBE9-AAAE-9B42-A98D-9C6A91D7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A6DCAF-D8D3-E1BA-2629-B44C99438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130" y="2014151"/>
            <a:ext cx="2558141" cy="282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35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E61C4-0418-2393-D276-5CEC3DFCC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good place to work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919E3-BE0E-0F26-BFA7-A0AF92719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 bright multi disciplinary (mostly) young set of people to work with</a:t>
            </a:r>
          </a:p>
          <a:p>
            <a:pPr lvl="1"/>
            <a:r>
              <a:rPr lang="en-GB" dirty="0"/>
              <a:t>Aka a bunch of high powered geeks…</a:t>
            </a:r>
          </a:p>
          <a:p>
            <a:r>
              <a:rPr lang="en-GB" dirty="0"/>
              <a:t>A half-way house between industry and academia and industry</a:t>
            </a:r>
          </a:p>
          <a:p>
            <a:pPr lvl="1"/>
            <a:r>
              <a:rPr lang="en-GB" dirty="0"/>
              <a:t>A little more regimented than an academic post but not as draconian as industry</a:t>
            </a:r>
          </a:p>
          <a:p>
            <a:r>
              <a:rPr lang="en-GB" dirty="0"/>
              <a:t>Some novel and big kit to play with (more on this later)</a:t>
            </a:r>
          </a:p>
          <a:p>
            <a:r>
              <a:rPr lang="en-GB" dirty="0"/>
              <a:t>Run MSc/PhDs</a:t>
            </a:r>
          </a:p>
          <a:p>
            <a:pPr lvl="1"/>
            <a:r>
              <a:rPr lang="en-GB" dirty="0"/>
              <a:t>MSc in High Performance Computing (HPC) and HPC with Data Science</a:t>
            </a:r>
          </a:p>
          <a:p>
            <a:pPr lvl="1"/>
            <a:r>
              <a:rPr lang="en-GB" dirty="0"/>
              <a:t>Always looking for interesting MSc projects</a:t>
            </a:r>
          </a:p>
          <a:p>
            <a:r>
              <a:rPr lang="en-GB" dirty="0"/>
              <a:t>Mostly project based work</a:t>
            </a:r>
          </a:p>
          <a:p>
            <a:pPr lvl="1"/>
            <a:r>
              <a:rPr lang="en-GB" dirty="0"/>
              <a:t>Challenge and extend your skill set</a:t>
            </a:r>
          </a:p>
          <a:p>
            <a:r>
              <a:rPr lang="en-GB" dirty="0"/>
              <a:t>Software Sustainability Institute (SSI) based at EPCC (more on this later)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DDD21-848C-16F2-4CA0-0C972682A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31/05/23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E11A6-02C3-BDB4-DC22-2494104C8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CERSE at the Roslin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4A624-5252-9477-5CFB-F1DCDE249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A97725-752F-5194-AED0-51C90B298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6445" y="4358818"/>
            <a:ext cx="3075095" cy="126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12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66CF-666E-A735-7007-320B2E18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Big kit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DFD23-77CF-91D6-B6D9-D9EE73BAA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ARCHER2 – UK's National Supercomputing Service (Tier-1 system)</a:t>
            </a:r>
          </a:p>
          <a:p>
            <a:pPr lvl="1"/>
            <a:r>
              <a:rPr lang="en-GB" dirty="0"/>
              <a:t>5,860 nodes: 5,276 standard memory (256GiB), 584 high memory (512GiB)</a:t>
            </a:r>
          </a:p>
          <a:p>
            <a:pPr lvl="2"/>
            <a:r>
              <a:rPr lang="en-GB" dirty="0"/>
              <a:t>Node: 2× AMD EPYCTM 7742, 2.25 GHz, 64-core</a:t>
            </a:r>
          </a:p>
          <a:p>
            <a:pPr lvl="1"/>
            <a:r>
              <a:rPr lang="en-GB" dirty="0"/>
              <a:t>More info: </a:t>
            </a:r>
            <a:r>
              <a:rPr lang="en-GB" dirty="0">
                <a:hlinkClick r:id="rId2"/>
              </a:rPr>
              <a:t>https://www.archer2.ac.uk/</a:t>
            </a:r>
            <a:endParaRPr lang="en-GB" dirty="0"/>
          </a:p>
          <a:p>
            <a:r>
              <a:rPr lang="en-GB" dirty="0"/>
              <a:t>Cirrus – EPSRC Tier-2 National HPC Facility</a:t>
            </a:r>
          </a:p>
          <a:p>
            <a:pPr lvl="1"/>
            <a:r>
              <a:rPr lang="en-GB" dirty="0"/>
              <a:t>280 compute nodes (2.1 GHz, 18-core Intel Xeon E5-2695 (Broadwell) with 256GiB mem)</a:t>
            </a:r>
          </a:p>
          <a:p>
            <a:pPr lvl="1"/>
            <a:r>
              <a:rPr lang="en-GB" dirty="0"/>
              <a:t>2 compute nodes (384GiB mem) each with 4 GPUs</a:t>
            </a:r>
          </a:p>
          <a:p>
            <a:pPr lvl="1"/>
            <a:r>
              <a:rPr lang="en-GB" dirty="0"/>
              <a:t>36 compute nodes each with 4 GPUs (NVIDIA v100 GPUs 16GiB)</a:t>
            </a:r>
          </a:p>
          <a:p>
            <a:pPr lvl="1"/>
            <a:r>
              <a:rPr lang="en-GB" dirty="0"/>
              <a:t>More info: </a:t>
            </a:r>
            <a:r>
              <a:rPr lang="en-GB" dirty="0">
                <a:hlinkClick r:id="rId3"/>
              </a:rPr>
              <a:t>https://</a:t>
            </a:r>
            <a:r>
              <a:rPr lang="en-GB" dirty="0" err="1">
                <a:hlinkClick r:id="rId3"/>
              </a:rPr>
              <a:t>www.cirrus.ac.uk</a:t>
            </a:r>
            <a:r>
              <a:rPr lang="en-GB" dirty="0">
                <a:hlinkClick r:id="rId3"/>
              </a:rPr>
              <a:t>/</a:t>
            </a:r>
            <a:endParaRPr lang="en-GB" dirty="0"/>
          </a:p>
          <a:p>
            <a:r>
              <a:rPr lang="en-GB" dirty="0"/>
              <a:t>EIDF (Edinburgh International Data Facility)</a:t>
            </a:r>
          </a:p>
          <a:p>
            <a:pPr lvl="1"/>
            <a:r>
              <a:rPr lang="en-GB" dirty="0"/>
              <a:t>Data Science Cloud</a:t>
            </a:r>
          </a:p>
          <a:p>
            <a:pPr lvl="1"/>
            <a:r>
              <a:rPr lang="en-GB" dirty="0"/>
              <a:t>More info: </a:t>
            </a:r>
            <a:r>
              <a:rPr lang="en-GB" dirty="0">
                <a:hlinkClick r:id="rId4"/>
              </a:rPr>
              <a:t>https://</a:t>
            </a:r>
            <a:r>
              <a:rPr lang="en-GB" dirty="0" err="1">
                <a:hlinkClick r:id="rId4"/>
              </a:rPr>
              <a:t>www.ed.ac.uk</a:t>
            </a:r>
            <a:r>
              <a:rPr lang="en-GB" dirty="0">
                <a:hlinkClick r:id="rId4"/>
              </a:rPr>
              <a:t>/</a:t>
            </a:r>
            <a:r>
              <a:rPr lang="en-GB" dirty="0" err="1">
                <a:hlinkClick r:id="rId4"/>
              </a:rPr>
              <a:t>edinburgh</a:t>
            </a:r>
            <a:r>
              <a:rPr lang="en-GB" dirty="0">
                <a:hlinkClick r:id="rId4"/>
              </a:rPr>
              <a:t>-international-data-facility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EA238-90A3-E0B1-D6F4-93AB7D6F1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31/05/23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426BB-00C1-830C-A61D-6243549AC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CERSE at the Roslin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16C1F-6BB8-939D-10A8-33CFC6CA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A6AF9D-5F01-5DC9-E454-D35CA03B49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4238" y="1864552"/>
            <a:ext cx="3454400" cy="1092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05B99D-CBD9-88F4-3DAC-91E98DECA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1394" y="3661602"/>
            <a:ext cx="2820087" cy="12181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C51B26-7B07-9308-860B-0C7A31DFE2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2793" y="4670617"/>
            <a:ext cx="1287711" cy="138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33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CDDFE-012E-A90D-258A-F3323E605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Access to ARCHER2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FDE79-A577-1B93-9F76-F624E8336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31/05/23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A515A-5AEA-7210-DE35-64F94BB40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CERSE at the Roslin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0FEF3-A35E-8AF5-64BA-30589778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97626185-27FE-124B-7CF6-AEF0BA20F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990" y="1173892"/>
            <a:ext cx="7772400" cy="5410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03F145-CF3B-4B39-C765-AB3C7AAC2925}"/>
              </a:ext>
            </a:extLst>
          </p:cNvPr>
          <p:cNvSpPr txBox="1"/>
          <p:nvPr/>
        </p:nvSpPr>
        <p:spPr>
          <a:xfrm>
            <a:off x="4619" y="6531935"/>
            <a:ext cx="2055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Thanks to Clair </a:t>
            </a:r>
            <a:r>
              <a:rPr lang="en-GB" sz="1400" i="1" dirty="0" err="1"/>
              <a:t>Barrass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1810988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7AC4-2545-226F-D03E-B437A7380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Access to Cirrus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954F7-1B62-8FD4-DB40-1583D17FC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On the Cirrus web: Access &gt; Scottish Academic Access</a:t>
            </a:r>
          </a:p>
          <a:p>
            <a:r>
              <a:rPr lang="en-GB" dirty="0"/>
              <a:t>Possibly most pertinent - Scottish Academic Scheme</a:t>
            </a:r>
          </a:p>
          <a:p>
            <a:pPr lvl="1"/>
            <a:r>
              <a:rPr lang="en-GB" dirty="0"/>
              <a:t>Trial access</a:t>
            </a:r>
          </a:p>
          <a:p>
            <a:pPr lvl="2"/>
            <a:r>
              <a:rPr lang="en-GB" dirty="0"/>
              <a:t>Max ~15k CPU-h 600 GPU-h</a:t>
            </a:r>
          </a:p>
          <a:p>
            <a:pPr lvl="1"/>
            <a:r>
              <a:rPr lang="en-GB" dirty="0"/>
              <a:t>Production access</a:t>
            </a:r>
          </a:p>
          <a:p>
            <a:pPr lvl="2"/>
            <a:r>
              <a:rPr lang="en-GB" dirty="0"/>
              <a:t>Max 1M CPU-h 40k GPU-h</a:t>
            </a:r>
          </a:p>
          <a:p>
            <a:pPr lvl="1"/>
            <a:r>
              <a:rPr lang="en-GB" dirty="0"/>
              <a:t>Have to fill in an application:</a:t>
            </a:r>
          </a:p>
          <a:p>
            <a:pPr lvl="2"/>
            <a:r>
              <a:rPr lang="en-GB" dirty="0"/>
              <a:t>Only one Scottish Access application will be funded per researcher</a:t>
            </a:r>
          </a:p>
          <a:p>
            <a:r>
              <a:rPr lang="en-GB" dirty="0"/>
              <a:t>There are other methods of access 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865F8-7AC6-2D9D-8FA7-6EB983129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31/05/23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6D7DB-3571-D3A2-D34D-615FF1094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CERSE at the Roslin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5E90A0-6E8D-C0E0-2D02-DECEB26ED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6E3AC0-0C0D-3DAE-0962-1A7DCFE73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0616" y="2030000"/>
            <a:ext cx="4292257" cy="19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15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E8B7E-2D96-4F93-2CF3-085EFC3C7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Software Sustainability Institute (SSI)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16A88-6A5B-5589-9E0F-D941E19F8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Virtual Organisation consisting of</a:t>
            </a:r>
          </a:p>
          <a:p>
            <a:pPr lvl="1"/>
            <a:r>
              <a:rPr lang="en-GB" dirty="0"/>
              <a:t>Edinburgh, Manchester, Southampton and Oxford</a:t>
            </a:r>
          </a:p>
          <a:p>
            <a:r>
              <a:rPr lang="en-GB" dirty="0"/>
              <a:t>Started in 2010</a:t>
            </a:r>
          </a:p>
          <a:p>
            <a:r>
              <a:rPr lang="en-GB" dirty="0"/>
              <a:t>Director, Prof Neil </a:t>
            </a:r>
            <a:r>
              <a:rPr lang="en-GB" dirty="0" err="1"/>
              <a:t>Chue</a:t>
            </a:r>
            <a:r>
              <a:rPr lang="en-GB" dirty="0"/>
              <a:t> Hong, based at EPCC</a:t>
            </a:r>
          </a:p>
          <a:p>
            <a:r>
              <a:rPr lang="en-GB" dirty="0"/>
              <a:t>Generally advocates: better software, better research</a:t>
            </a:r>
          </a:p>
          <a:p>
            <a:r>
              <a:rPr lang="en-GB" dirty="0"/>
              <a:t>Large number of activities</a:t>
            </a:r>
          </a:p>
          <a:p>
            <a:pPr lvl="1"/>
            <a:r>
              <a:rPr lang="en-GB" dirty="0"/>
              <a:t>Started the RSE movement – now has a life of its own</a:t>
            </a:r>
          </a:p>
          <a:p>
            <a:pPr lvl="1"/>
            <a:r>
              <a:rPr lang="en-GB" dirty="0"/>
              <a:t>Encouraged the adoption of the Carpentries in the UK</a:t>
            </a:r>
          </a:p>
          <a:p>
            <a:pPr lvl="2"/>
            <a:r>
              <a:rPr lang="en-GB" dirty="0"/>
              <a:t>Edinburgh Carpentries (</a:t>
            </a:r>
            <a:r>
              <a:rPr lang="en-GB" dirty="0" err="1"/>
              <a:t>EdCarp</a:t>
            </a:r>
            <a:r>
              <a:rPr lang="en-GB" dirty="0"/>
              <a:t>) sister effort to CERSE</a:t>
            </a:r>
          </a:p>
          <a:p>
            <a:pPr lvl="1"/>
            <a:r>
              <a:rPr lang="en-GB" dirty="0"/>
              <a:t>Runs a Fellowship Programme</a:t>
            </a:r>
          </a:p>
          <a:p>
            <a:pPr lvl="1"/>
            <a:r>
              <a:rPr lang="en-GB" dirty="0"/>
              <a:t>…</a:t>
            </a:r>
          </a:p>
          <a:p>
            <a:r>
              <a:rPr lang="en-GB" dirty="0"/>
              <a:t>More info: http://</a:t>
            </a:r>
            <a:r>
              <a:rPr lang="en-GB" dirty="0" err="1"/>
              <a:t>www.software.ac.uk</a:t>
            </a:r>
            <a:r>
              <a:rPr lang="en-GB" dirty="0"/>
              <a:t>/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B3FB4-B721-1351-B38E-9162F357F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31/05/23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B7B68-01AC-BBC6-3AE5-2DFCA0A02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CERSE at the Roslin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61A39-A883-7D85-2BCC-2EFEEEC78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ABA053-D168-AB13-2F47-652525D17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3210" y="619952"/>
            <a:ext cx="2781300" cy="101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A132F4-621C-D9F9-C6A7-089D1C43E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4649" y="2806078"/>
            <a:ext cx="966923" cy="1109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9BAA4E-6E61-00C5-F4CA-068C27485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8524" y="4124393"/>
            <a:ext cx="2629586" cy="620689"/>
          </a:xfrm>
          <a:prstGeom prst="rect">
            <a:avLst/>
          </a:prstGeom>
        </p:spPr>
      </p:pic>
      <p:pic>
        <p:nvPicPr>
          <p:cNvPr id="1026" name="Picture 2" descr="@edcarp">
            <a:extLst>
              <a:ext uri="{FF2B5EF4-FFF2-40B4-BE49-F238E27FC236}">
                <a16:creationId xmlns:a16="http://schemas.microsoft.com/office/drawing/2014/main" id="{7A431F2A-931B-94B4-8AEF-0656906BB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049" y="3945903"/>
            <a:ext cx="1109523" cy="110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08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B00EC-889D-9056-F217-8877F054F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CFD2A-6D4D-ED56-CB45-FD4093675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EPCC a great place to work for/with</a:t>
            </a:r>
          </a:p>
          <a:p>
            <a:r>
              <a:rPr lang="en-GB" dirty="0"/>
              <a:t>Can use it as a resource:</a:t>
            </a:r>
          </a:p>
          <a:p>
            <a:pPr lvl="1"/>
            <a:r>
              <a:rPr lang="en-GB" dirty="0"/>
              <a:t>Hardware/Storage that is available</a:t>
            </a:r>
          </a:p>
          <a:p>
            <a:pPr lvl="1"/>
            <a:r>
              <a:rPr lang="en-GB" dirty="0"/>
              <a:t>The people involved</a:t>
            </a:r>
          </a:p>
          <a:p>
            <a:r>
              <a:rPr lang="en-GB" dirty="0"/>
              <a:t>Engage with the SSI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D5C4B-AE4A-0A9B-7ABA-6AE6D9A48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31/05/23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77C89-38CA-822F-52F8-D763A94DC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CERSE at the Roslin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F23B8-C194-CA3A-FFF0-0838D8806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96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F4ADCF66-785E-85F3-F815-1D03CC1E5D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09" y="575302"/>
            <a:ext cx="5385360" cy="30298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A179B9-DAED-E137-84EF-2AC3C004DB08}"/>
              </a:ext>
            </a:extLst>
          </p:cNvPr>
          <p:cNvSpPr/>
          <p:nvPr/>
        </p:nvSpPr>
        <p:spPr>
          <a:xfrm>
            <a:off x="5617368" y="584096"/>
            <a:ext cx="6574631" cy="6203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400" b="1" dirty="0">
                <a:solidFill>
                  <a:srgbClr val="6D0747"/>
                </a:solidFill>
              </a:rPr>
              <a:t>Proposal:  </a:t>
            </a:r>
            <a:r>
              <a:rPr lang="en-US" sz="2400" dirty="0">
                <a:solidFill>
                  <a:srgbClr val="6D0747"/>
                </a:solidFill>
              </a:rPr>
              <a:t>Run monthly virtual meetings that “tour” around Institutions in Scotland that have RSEs. Feel free to volunteer to host an event. Aim to run one in-person event a year. </a:t>
            </a:r>
          </a:p>
          <a:p>
            <a:endParaRPr lang="en-US" sz="2400" dirty="0">
              <a:solidFill>
                <a:srgbClr val="6D0747"/>
              </a:solidFill>
            </a:endParaRPr>
          </a:p>
          <a:p>
            <a:r>
              <a:rPr lang="en-US" sz="2400" b="1" dirty="0">
                <a:solidFill>
                  <a:srgbClr val="6D0747"/>
                </a:solidFill>
              </a:rPr>
              <a:t>Join the mailing list:</a:t>
            </a:r>
            <a:endParaRPr lang="en-US" sz="2400" u="sng" dirty="0">
              <a:solidFill>
                <a:srgbClr val="6D074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GB" sz="1600" u="sng" dirty="0">
              <a:solidFill>
                <a:srgbClr val="6D074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 sz="1600" u="sng" dirty="0">
                <a:solidFill>
                  <a:srgbClr val="6D074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https://jiscmail.ac.uk/cgi-bin/wa-jisc.exe?SUBED1=SCOTRSE&amp;A=1</a:t>
            </a:r>
            <a:endParaRPr lang="en-US" sz="2400" dirty="0">
              <a:solidFill>
                <a:srgbClr val="6D0747"/>
              </a:solidFill>
            </a:endParaRPr>
          </a:p>
          <a:p>
            <a:endParaRPr lang="en-US" sz="2400" b="1" dirty="0">
              <a:solidFill>
                <a:srgbClr val="6D0747"/>
              </a:solidFill>
            </a:endParaRPr>
          </a:p>
          <a:p>
            <a:endParaRPr lang="en-US" sz="2400" b="1" dirty="0">
              <a:solidFill>
                <a:srgbClr val="6D0747"/>
              </a:solidFill>
            </a:endParaRPr>
          </a:p>
          <a:p>
            <a:r>
              <a:rPr lang="en-US" sz="2400" b="1" dirty="0">
                <a:solidFill>
                  <a:srgbClr val="6D0747"/>
                </a:solidFill>
              </a:rPr>
              <a:t>Come along to the launch event:</a:t>
            </a:r>
          </a:p>
          <a:p>
            <a:endParaRPr lang="en-GB" sz="1600" u="sng" dirty="0">
              <a:solidFill>
                <a:srgbClr val="6D074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hlinkClick r:id="rId5"/>
            </a:endParaRPr>
          </a:p>
          <a:p>
            <a:r>
              <a:rPr lang="en-GB" sz="1600" u="sng" dirty="0">
                <a:solidFill>
                  <a:srgbClr val="6D074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https://www.eventbrite.co.uk/e/scotrse-launch-event-tickets-645289758037</a:t>
            </a:r>
            <a:endParaRPr lang="en-GB" sz="1600" dirty="0">
              <a:solidFill>
                <a:srgbClr val="6D0747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sz="1600" dirty="0">
              <a:solidFill>
                <a:srgbClr val="6D0747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600" dirty="0">
                <a:solidFill>
                  <a:srgbClr val="6D0747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Any questions? Please get in touch:  </a:t>
            </a:r>
            <a:r>
              <a:rPr lang="en-GB" sz="1600" dirty="0">
                <a:solidFill>
                  <a:srgbClr val="6D0747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k.pringle@epcc.ed.ac.uk</a:t>
            </a:r>
            <a:endParaRPr lang="en-GB" sz="1600" dirty="0">
              <a:solidFill>
                <a:srgbClr val="6D0747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sz="1600" dirty="0">
              <a:solidFill>
                <a:srgbClr val="6D0747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600" dirty="0">
                <a:solidFill>
                  <a:srgbClr val="6D0747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Or through the Scotland channel on UKRSE Slack</a:t>
            </a:r>
            <a:endParaRPr lang="en-GB" sz="1600" dirty="0">
              <a:solidFill>
                <a:srgbClr val="6D0747"/>
              </a:solidFill>
            </a:endParaRPr>
          </a:p>
          <a:p>
            <a:endParaRPr lang="en-GB" sz="1600" u="sng" dirty="0">
              <a:solidFill>
                <a:srgbClr val="6D0747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914A80-653F-3CC0-7DB4-DF2E888E6114}"/>
              </a:ext>
            </a:extLst>
          </p:cNvPr>
          <p:cNvSpPr/>
          <p:nvPr/>
        </p:nvSpPr>
        <p:spPr>
          <a:xfrm>
            <a:off x="232010" y="3681482"/>
            <a:ext cx="5385360" cy="3029803"/>
          </a:xfrm>
          <a:prstGeom prst="rect">
            <a:avLst/>
          </a:prstGeom>
          <a:solidFill>
            <a:srgbClr val="6D07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ED0EB6-4668-A052-9E4F-D85499DEAC97}"/>
              </a:ext>
            </a:extLst>
          </p:cNvPr>
          <p:cNvSpPr txBox="1"/>
          <p:nvPr/>
        </p:nvSpPr>
        <p:spPr>
          <a:xfrm>
            <a:off x="447620" y="4013639"/>
            <a:ext cx="495413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CF8F3"/>
                </a:solidFill>
              </a:rPr>
              <a:t>Launch event :</a:t>
            </a:r>
          </a:p>
          <a:p>
            <a:endParaRPr lang="en-US" sz="2000" dirty="0">
              <a:solidFill>
                <a:srgbClr val="FCF8F3"/>
              </a:solidFill>
            </a:endParaRPr>
          </a:p>
          <a:p>
            <a:r>
              <a:rPr lang="en-US" sz="2800" b="1" dirty="0">
                <a:solidFill>
                  <a:srgbClr val="FCF8F3"/>
                </a:solidFill>
              </a:rPr>
              <a:t>Wednesday 14</a:t>
            </a:r>
            <a:r>
              <a:rPr lang="en-US" sz="2800" b="1" baseline="30000" dirty="0">
                <a:solidFill>
                  <a:srgbClr val="FCF8F3"/>
                </a:solidFill>
              </a:rPr>
              <a:t>th</a:t>
            </a:r>
            <a:r>
              <a:rPr lang="en-US" sz="2800" b="1" dirty="0">
                <a:solidFill>
                  <a:srgbClr val="FCF8F3"/>
                </a:solidFill>
              </a:rPr>
              <a:t> June 10-11 am</a:t>
            </a:r>
          </a:p>
          <a:p>
            <a:r>
              <a:rPr lang="en-US" sz="2000" dirty="0">
                <a:solidFill>
                  <a:srgbClr val="FCF8F3"/>
                </a:solidFill>
              </a:rPr>
              <a:t>Intro meeting will be an informal  chat to focus on community building and get to know each other. </a:t>
            </a:r>
          </a:p>
        </p:txBody>
      </p:sp>
    </p:spTree>
    <p:extLst>
      <p:ext uri="{BB962C8B-B14F-4D97-AF65-F5344CB8AC3E}">
        <p14:creationId xmlns:p14="http://schemas.microsoft.com/office/powerpoint/2010/main" val="11778506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EPCC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B323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>
    <a:lnDef>
      <a:spPr>
        <a:ln w="19050">
          <a:solidFill>
            <a:schemeClr val="tx1"/>
          </a:solidFill>
          <a:headEnd type="none" w="lg" len="lg"/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PC User Forum Parsons May 2021.pptx" id="{D15BA6A7-44A6-41AB-BADB-EB771D85043D}" vid="{94DE1CF5-3D88-4280-A5E1-31FC1F22FEE2}"/>
    </a:ext>
  </a:extLst>
</a:theme>
</file>

<file path=ppt/theme/theme2.xml><?xml version="1.0" encoding="utf-8"?>
<a:theme xmlns:a="http://schemas.openxmlformats.org/drawingml/2006/main" name="arup01_black_boldtype">
  <a:themeElements>
    <a:clrScheme name="">
      <a:dk1>
        <a:srgbClr val="808080"/>
      </a:dk1>
      <a:lt1>
        <a:srgbClr val="FFFFFF"/>
      </a:lt1>
      <a:dk2>
        <a:srgbClr val="040DB1"/>
      </a:dk2>
      <a:lt2>
        <a:srgbClr val="FFA600"/>
      </a:lt2>
      <a:accent1>
        <a:srgbClr val="9B9DCB"/>
      </a:accent1>
      <a:accent2>
        <a:srgbClr val="C74760"/>
      </a:accent2>
      <a:accent3>
        <a:srgbClr val="AAAAD5"/>
      </a:accent3>
      <a:accent4>
        <a:srgbClr val="DADADA"/>
      </a:accent4>
      <a:accent5>
        <a:srgbClr val="CBCCE2"/>
      </a:accent5>
      <a:accent6>
        <a:srgbClr val="B43F56"/>
      </a:accent6>
      <a:hlink>
        <a:srgbClr val="CCCCFF"/>
      </a:hlink>
      <a:folHlink>
        <a:srgbClr val="B2B2B2"/>
      </a:folHlink>
    </a:clrScheme>
    <a:fontScheme name="arup01_black_boldtyp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arup01_black_boldtyp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up01_black_boldtyp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up01_black_boldtyp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up01_black_boldtyp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up01_black_boldtyp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up01_black_boldtyp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up01_black_boldtyp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up01_black_boldtyp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up01_black_boldtyp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up01_black_boldtyp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up01_black_boldtyp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up01_black_boldtyp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HPC User Forum Parsons May 2021.pptx" id="{D15BA6A7-44A6-41AB-BADB-EB771D85043D}" vid="{40E905EB-39B9-4899-BD2F-82E48E2ACAD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3A81BB3C3537499A55F4B2147F2878" ma:contentTypeVersion="11" ma:contentTypeDescription="Create a new document." ma:contentTypeScope="" ma:versionID="f8cd8e8c771e8c43dfa64bf1949b1847">
  <xsd:schema xmlns:xsd="http://www.w3.org/2001/XMLSchema" xmlns:xs="http://www.w3.org/2001/XMLSchema" xmlns:p="http://schemas.microsoft.com/office/2006/metadata/properties" xmlns:ns3="2b721508-6e00-4c52-a9aa-07fa8d4db281" xmlns:ns4="768dfde7-34f3-4872-bd84-8c20b07212eb" targetNamespace="http://schemas.microsoft.com/office/2006/metadata/properties" ma:root="true" ma:fieldsID="6e48796f58bb7773075c9e1afde69286" ns3:_="" ns4:_="">
    <xsd:import namespace="2b721508-6e00-4c52-a9aa-07fa8d4db281"/>
    <xsd:import namespace="768dfde7-34f3-4872-bd84-8c20b07212e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721508-6e00-4c52-a9aa-07fa8d4db2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8dfde7-34f3-4872-bd84-8c20b07212e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DA18E6-E7C0-4BE5-874D-3000F4B7480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82D146-1558-4A8D-8ABE-BDDCEAA1C3C1}">
  <ds:schemaRefs>
    <ds:schemaRef ds:uri="http://purl.org/dc/terms/"/>
    <ds:schemaRef ds:uri="768dfde7-34f3-4872-bd84-8c20b07212eb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2b721508-6e00-4c52-a9aa-07fa8d4db281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21D788D-AA71-4B1F-BB0F-E6784B50C357}">
  <ds:schemaRefs>
    <ds:schemaRef ds:uri="2b721508-6e00-4c52-a9aa-07fa8d4db281"/>
    <ds:schemaRef ds:uri="768dfde7-34f3-4872-bd84-8c20b07212e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</TotalTime>
  <Words>781</Words>
  <Application>Microsoft Macintosh PowerPoint</Application>
  <PresentationFormat>Widescreen</PresentationFormat>
  <Paragraphs>117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Arial Black</vt:lpstr>
      <vt:lpstr>Calibri</vt:lpstr>
      <vt:lpstr>Times</vt:lpstr>
      <vt:lpstr>Clarity</vt:lpstr>
      <vt:lpstr>arup01_black_boldtype</vt:lpstr>
      <vt:lpstr>RSEs and Resources at EPCC</vt:lpstr>
      <vt:lpstr>A bit of history</vt:lpstr>
      <vt:lpstr>A good place to work …</vt:lpstr>
      <vt:lpstr>Big kit</vt:lpstr>
      <vt:lpstr>Access to ARCHER2</vt:lpstr>
      <vt:lpstr>Access to Cirrus</vt:lpstr>
      <vt:lpstr>Software Sustainability Institute (SSI)</vt:lpstr>
      <vt:lpstr>Conclusions</vt:lpstr>
      <vt:lpstr>PowerPoint Presentation</vt:lpstr>
    </vt:vector>
  </TitlesOfParts>
  <Company>EPCC, The University of Edinburgh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UK Exascale Project</dc:title>
  <dc:creator>Mark Parsons</dc:creator>
  <cp:lastModifiedBy>Mario Antonioletti</cp:lastModifiedBy>
  <cp:revision>12</cp:revision>
  <dcterms:created xsi:type="dcterms:W3CDTF">2019-10-06T11:10:39Z</dcterms:created>
  <dcterms:modified xsi:type="dcterms:W3CDTF">2023-06-02T15:30:57Z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0x0101005B3A81BB3C3537499A55F4B2147F2878</vt:lpwstr>
  </property>
</Properties>
</file>