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16"/>
  </p:notesMasterIdLst>
  <p:sldIdLst>
    <p:sldId id="256" r:id="rId4"/>
    <p:sldId id="267" r:id="rId5"/>
    <p:sldId id="292" r:id="rId6"/>
    <p:sldId id="293" r:id="rId7"/>
    <p:sldId id="279" r:id="rId8"/>
    <p:sldId id="268" r:id="rId9"/>
    <p:sldId id="295" r:id="rId10"/>
    <p:sldId id="296" r:id="rId11"/>
    <p:sldId id="297" r:id="rId12"/>
    <p:sldId id="281" r:id="rId13"/>
    <p:sldId id="298" r:id="rId14"/>
    <p:sldId id="29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BF5CDCB-7C15-75C0-0D6B-456499690263}" name="Aja Murray" initials="AM" userId="S::amurra14@ed.ac.uk::d81175e8-095d-46a2-a763-38ee462b1bf6" providerId="AD"/>
  <p188:author id="{ED0364E3-10EC-B400-7FD9-5F2FC0332716}" name="Ingrid Obsuth" initials="IO" userId="S::iobsuth@ed.ac.uk::190927d8-15a2-42f7-806a-bf9a159b1d3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ja Murray" initials="AM" lastIdx="1" clrIdx="0">
    <p:extLst>
      <p:ext uri="{19B8F6BF-5375-455C-9EA6-DF929625EA0E}">
        <p15:presenceInfo xmlns:p15="http://schemas.microsoft.com/office/powerpoint/2012/main" userId="S::amurra14@ed.ac.uk::d81175e8-095d-46a2-a763-38ee462b1bf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2772" autoAdjust="0"/>
  </p:normalViewPr>
  <p:slideViewPr>
    <p:cSldViewPr snapToGrid="0" showGuides="1">
      <p:cViewPr varScale="1">
        <p:scale>
          <a:sx n="95" d="100"/>
          <a:sy n="95" d="100"/>
        </p:scale>
        <p:origin x="119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AF979F-6237-4FEE-90BE-CCD750DE507D}" type="datetimeFigureOut">
              <a:rPr lang="en-GB" smtClean="0"/>
              <a:t>31/05/2023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BB8C1B-4A6F-44C7-B84A-47B38C0B23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2141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BB8C1B-4A6F-44C7-B84A-47B38C0B23B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44747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https://digicatapp.shinyapps.io/DigiCAT_demo/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BB8C1B-4A6F-44C7-B84A-47B38C0B23B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59927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BB8C1B-4A6F-44C7-B84A-47B38C0B23B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3391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E132F-15A8-482D-AC13-3E0B8A94B8D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7904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E132F-15A8-482D-AC13-3E0B8A94B8D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9048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BB8C1B-4A6F-44C7-B84A-47B38C0B23B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5359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BB8C1B-4A6F-44C7-B84A-47B38C0B23B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2596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BB8C1B-4A6F-44C7-B84A-47B38C0B23B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5226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BB8C1B-4A6F-44C7-B84A-47B38C0B23B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44050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ea typeface="Calibri"/>
                <a:cs typeface="Calibri"/>
              </a:rPr>
              <a:t>Content to add:</a:t>
            </a:r>
          </a:p>
          <a:p>
            <a:pPr marL="171450" indent="-171450">
              <a:buFont typeface="Calibri"/>
              <a:buChar char="-"/>
            </a:pPr>
            <a:r>
              <a:rPr lang="en-GB" dirty="0">
                <a:ea typeface="Calibri"/>
                <a:cs typeface="Calibri"/>
              </a:rPr>
              <a:t>Large-scale survey to identify target audience / likely users, their needs, and their goals/motivations</a:t>
            </a:r>
          </a:p>
          <a:p>
            <a:pPr marL="628650" lvl="1" indent="-171450">
              <a:buFont typeface="Calibri"/>
              <a:buChar char="-"/>
            </a:pPr>
            <a:r>
              <a:rPr lang="en-GB" dirty="0">
                <a:ea typeface="Calibri"/>
                <a:cs typeface="Calibri"/>
              </a:rPr>
              <a:t>Global recruitment</a:t>
            </a:r>
          </a:p>
          <a:p>
            <a:pPr marL="628650" lvl="1" indent="-171450">
              <a:buFont typeface="Calibri"/>
              <a:buChar char="-"/>
            </a:pPr>
            <a:r>
              <a:rPr lang="en-GB" dirty="0">
                <a:ea typeface="Calibri"/>
                <a:cs typeface="Calibri"/>
              </a:rPr>
              <a:t>Also serves a pilot for dissemination (i.e., channels that bring in survey responses are also likely to be good channels for disseminating the tool once it is ready)</a:t>
            </a:r>
          </a:p>
          <a:p>
            <a:pPr marL="171450" indent="-171450">
              <a:buFont typeface="Calibri"/>
              <a:buChar char="-"/>
            </a:pPr>
            <a:r>
              <a:rPr lang="en-GB" dirty="0">
                <a:ea typeface="Calibri"/>
                <a:cs typeface="Calibri"/>
              </a:rPr>
              <a:t>Advisory group discussions to </a:t>
            </a:r>
          </a:p>
          <a:p>
            <a:pPr marL="171450" indent="-171450">
              <a:buFont typeface="Calibri"/>
              <a:buChar char="-"/>
            </a:pPr>
            <a:r>
              <a:rPr lang="en-GB" dirty="0">
                <a:ea typeface="Calibri"/>
                <a:cs typeface="Calibri"/>
              </a:rPr>
              <a:t>(1) identify which features are most needed (e.g., full workflow vs focused tool; data security; computational demands; transparency; output formats), what kinds of tutorial/documentation information and formats are most useful</a:t>
            </a:r>
          </a:p>
          <a:p>
            <a:pPr marL="171450" indent="-171450">
              <a:buFont typeface="Calibri"/>
              <a:buChar char="-"/>
            </a:pPr>
            <a:r>
              <a:rPr lang="en-GB" dirty="0">
                <a:ea typeface="Calibri"/>
                <a:cs typeface="Calibri"/>
              </a:rPr>
              <a:t>(2) provide feedback on prototype to inform refinement of final version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BB8C1B-4A6F-44C7-B84A-47B38C0B23B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27358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User map/demo at it stands at point of presentations goes here</a:t>
            </a:r>
          </a:p>
          <a:p>
            <a:endParaRPr lang="en-GB" dirty="0">
              <a:ea typeface="Calibri" panose="020F0502020204030204"/>
              <a:cs typeface="Calibri" panose="020F0502020204030204"/>
            </a:endParaRPr>
          </a:p>
          <a:p>
            <a:endParaRPr lang="en-GB" dirty="0">
              <a:ea typeface="Calibri" panose="020F0502020204030204"/>
              <a:cs typeface="Calibri" panose="020F0502020204030204"/>
            </a:endParaRPr>
          </a:p>
          <a:p>
            <a:endParaRPr lang="en-GB" dirty="0">
              <a:ea typeface="Calibri" panose="020F0502020204030204"/>
              <a:cs typeface="Calibri" panose="020F0502020204030204"/>
            </a:endParaRPr>
          </a:p>
          <a:p>
            <a:r>
              <a:rPr lang="en-GB" dirty="0"/>
              <a:t>Our app has been created using R Shiny – an open source R package for app development. </a:t>
            </a:r>
          </a:p>
          <a:p>
            <a:r>
              <a:rPr lang="en-GB" dirty="0"/>
              <a:t>The user interface of the app is determined by a user interface (</a:t>
            </a:r>
            <a:r>
              <a:rPr lang="en-GB" dirty="0" err="1"/>
              <a:t>ui.R</a:t>
            </a:r>
            <a:r>
              <a:rPr lang="en-GB" dirty="0"/>
              <a:t>) object which determines the app’s appearance and layout. When a user interacts with the app, this information is passed to a server function (</a:t>
            </a:r>
            <a:r>
              <a:rPr lang="en-GB" dirty="0" err="1"/>
              <a:t>server.R</a:t>
            </a:r>
            <a:r>
              <a:rPr lang="en-GB" dirty="0"/>
              <a:t>) which processed it and produced output, which is then relayed back to the user interface and displayed to the user.</a:t>
            </a:r>
            <a:endParaRPr lang="en-GB" dirty="0">
              <a:ea typeface="Calibri" panose="020F0502020204030204"/>
              <a:cs typeface="Calibri" panose="020F0502020204030204"/>
            </a:endParaRPr>
          </a:p>
          <a:p>
            <a:endParaRPr lang="en-GB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BB8C1B-4A6F-44C7-B84A-47B38C0B23B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3950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08BDA-5D46-3185-2AB6-786C8B559A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EC5335-1405-3F79-9540-A3D2824D70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2586E-3272-A34E-5CF7-C41540B4B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CB439-EF91-4E68-96D2-0A8BA1D422CE}" type="datetimeFigureOut">
              <a:rPr lang="en-GB" smtClean="0"/>
              <a:t>31/05/2023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E3ECF-D070-6E51-F8A0-A13E88899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5290D-0930-9BA2-F5F6-2754C2460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9A89-71F0-4FF0-A21F-A302752A89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8093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57A81-7ECD-E677-2D18-00ADCBF6B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DD6F2E-85F8-BC07-D552-D3419683F9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5056B2-A6DD-E231-459E-30003822E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CB439-EF91-4E68-96D2-0A8BA1D422CE}" type="datetimeFigureOut">
              <a:rPr lang="en-GB" smtClean="0"/>
              <a:t>31/05/2023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6FAF47-65AD-AC9E-BD44-085B4DFFC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F60957-3C0E-3C82-015E-E0653CF64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9A89-71F0-4FF0-A21F-A302752A89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7257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D5BF1-8260-B883-103F-F7D8B28D55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192081-F3DD-CFF6-FFFC-E4BE4EC44C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F7CABE-755D-06A7-24A7-AA4A3F60A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CB439-EF91-4E68-96D2-0A8BA1D422CE}" type="datetimeFigureOut">
              <a:rPr lang="en-GB" smtClean="0"/>
              <a:t>31/05/2023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244A4B-6D66-0A70-5B4C-F6D60C1B0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D0E438-62CE-A860-725C-49813EB60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9A89-71F0-4FF0-A21F-A302752A89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2868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80647-20BF-4039-6404-75405FCB9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555D2-5FE3-94FD-4073-1229A1511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A5AF84-74F4-4D19-1F56-FB8026B50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CB439-EF91-4E68-96D2-0A8BA1D422CE}" type="datetimeFigureOut">
              <a:rPr lang="en-GB" smtClean="0"/>
              <a:t>31/05/2023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4CAE94-76C3-930E-E08E-8C2328008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9EC9B-64F0-B0AD-C7B9-47A8EC30A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9A89-71F0-4FF0-A21F-A302752A89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8751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065CD-FAD3-3809-4E49-5387917F4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FCF40-5AF1-9246-E83D-0543F6A89D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32C52-660F-0D1F-FC62-03FAF5EA9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CB439-EF91-4E68-96D2-0A8BA1D422CE}" type="datetimeFigureOut">
              <a:rPr lang="en-GB" smtClean="0"/>
              <a:t>31/05/2023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D3FE2-5845-637F-86A1-D089BC5BF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77C974-05AE-BAD4-616A-80070DA73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9A89-71F0-4FF0-A21F-A302752A89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9685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5099E-6515-9A56-6050-D68A45B45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3D48DF-541B-EC23-2EC0-3C2B23B27B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6122B6-C098-6DE2-9C44-D0EFCAC458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55A9D7-BF6A-9958-B558-3FD2B1A46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CB439-EF91-4E68-96D2-0A8BA1D422CE}" type="datetimeFigureOut">
              <a:rPr lang="en-GB" smtClean="0"/>
              <a:t>31/05/2023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C15450-9DAD-A7EF-0387-C4F22A2E3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538204-8B10-43AC-FFAD-8D1A28DE7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9A89-71F0-4FF0-A21F-A302752A89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0359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08B24-FFF4-DE80-8B85-16F940602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D31098-A95B-D1FD-E804-993126F758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43CA77-C1B1-8AA6-CA2C-EB0D66474B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C37CB2-424A-EAFE-2050-780D6703B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04576E-8831-F275-CBA8-47C56D0460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4769B4-E3E1-AC6E-EC7F-D0710E000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CB439-EF91-4E68-96D2-0A8BA1D422CE}" type="datetimeFigureOut">
              <a:rPr lang="en-GB" smtClean="0"/>
              <a:t>31/05/2023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4FF9B6-74A0-DCD7-8EC5-5F5EEEBF0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100853-0CBE-FDFD-39F3-22CC5E66C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9A89-71F0-4FF0-A21F-A302752A89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302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7C8B3-B312-B954-0F6D-CA089F24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11664-9145-38FC-624A-29BF02CDB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CB439-EF91-4E68-96D2-0A8BA1D422CE}" type="datetimeFigureOut">
              <a:rPr lang="en-GB" smtClean="0"/>
              <a:t>31/05/2023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0DBE23-DBDC-E5A5-7446-17579B2C1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01C226-5E9B-D425-AC37-0E9F98C50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9A89-71F0-4FF0-A21F-A302752A89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5925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EA05AD-4677-5CFD-7D09-95F9DA9B3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CB439-EF91-4E68-96D2-0A8BA1D422CE}" type="datetimeFigureOut">
              <a:rPr lang="en-GB" smtClean="0"/>
              <a:t>31/05/2023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3A0486-AB7E-54C8-914E-E994C7B72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1E79D7-70D9-11E9-669D-B434DBFB5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9A89-71F0-4FF0-A21F-A302752A89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157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9934C-D53C-BA73-824F-89DF29ABF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F217AE-FD0A-5BD4-D50A-2DD6C3B118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BB22FC-B8C6-1ED9-E770-F36036AEDC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F968E0-3963-F9D6-B3E8-94E0A2B67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CB439-EF91-4E68-96D2-0A8BA1D422CE}" type="datetimeFigureOut">
              <a:rPr lang="en-GB" smtClean="0"/>
              <a:t>31/05/2023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3A9C06-1D9E-FBC8-64BF-2466799C6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DFBEB5-523D-9FA8-AB87-DA1A247BB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9A89-71F0-4FF0-A21F-A302752A89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3013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D0673-2974-2B6A-5DBF-DD77A08C7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A56A2E-0C7D-C393-EC49-3F3DF5A92A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C00110-ADB8-A74D-2AED-137FC06A09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FF614B-978E-55B5-570B-0651C5291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CB439-EF91-4E68-96D2-0A8BA1D422CE}" type="datetimeFigureOut">
              <a:rPr lang="en-GB" smtClean="0"/>
              <a:t>31/05/2023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D08F10-4963-04C9-C700-5E7DD10E2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2D9BB8-5809-A11C-A2D0-4D4CC894F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9A89-71F0-4FF0-A21F-A302752A89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8537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DFAA76-293A-8D11-8D0C-25AF1BCB5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82EECC-591D-BAF1-C454-560E300E9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5BBDCF-CD05-03FD-8C56-429709CF74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CB439-EF91-4E68-96D2-0A8BA1D422CE}" type="datetimeFigureOut">
              <a:rPr lang="en-GB" smtClean="0"/>
              <a:t>31/05/2023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105E65-EC14-BA0C-1940-DA9D85BB4F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6A3BC-6B8D-1D71-2DE6-E435275661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499A89-71F0-4FF0-A21F-A302752A89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32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igicatapp.shinyapps.io/DigiCAT_demo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5.png"/><Relationship Id="rId4" Type="http://schemas.openxmlformats.org/officeDocument/2006/relationships/image" Target="../media/image5.svg"/><Relationship Id="rId9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FF00A-3452-3C32-9FF3-33BE29F22D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49865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Developing a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digi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tal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ounterfactual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nalysis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ool</a:t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DigiCAT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93B2E5-9C60-0A27-4F82-06C6E4E420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1215" y="3429000"/>
            <a:ext cx="9144000" cy="1655762"/>
          </a:xfrm>
        </p:spPr>
        <p:txBody>
          <a:bodyPr/>
          <a:lstStyle/>
          <a:p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to identify active ingredients in mental health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5A7E22-D7CA-0BE1-1239-B7D062EED3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6" t="8797" r="10143" b="20248"/>
          <a:stretch/>
        </p:blipFill>
        <p:spPr>
          <a:xfrm>
            <a:off x="9919052" y="41496"/>
            <a:ext cx="2092326" cy="186813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DB60DF1-7B09-4E67-12AD-935D554D3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978" y="4051740"/>
            <a:ext cx="2066043" cy="2066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E5F6B1B-6ABA-83DB-0869-FBEB0161A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53" y="231601"/>
            <a:ext cx="3108325" cy="74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37E50E-A0D3-73D6-DAFD-F7C8F5123D0B}"/>
              </a:ext>
            </a:extLst>
          </p:cNvPr>
          <p:cNvSpPr txBox="1"/>
          <p:nvPr/>
        </p:nvSpPr>
        <p:spPr>
          <a:xfrm>
            <a:off x="2441945" y="6362726"/>
            <a:ext cx="7850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Aja Murray, Reader in Psychology, School of PPLS: aja.murray@ed.ac.uk</a:t>
            </a:r>
          </a:p>
        </p:txBody>
      </p:sp>
    </p:spTree>
    <p:extLst>
      <p:ext uri="{BB962C8B-B14F-4D97-AF65-F5344CB8AC3E}">
        <p14:creationId xmlns:p14="http://schemas.microsoft.com/office/powerpoint/2010/main" val="385343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1"/>
    </mc:Choice>
    <mc:Fallback xmlns="">
      <p:transition spd="slow" advTm="398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1AE52-2053-8BBA-D81F-BC983B950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tool</a:t>
            </a:r>
          </a:p>
        </p:txBody>
      </p:sp>
      <p:pic>
        <p:nvPicPr>
          <p:cNvPr id="4" name="Picture 2">
            <a:hlinkClick r:id="rId3"/>
            <a:extLst>
              <a:ext uri="{FF2B5EF4-FFF2-40B4-BE49-F238E27FC236}">
                <a16:creationId xmlns:a16="http://schemas.microsoft.com/office/drawing/2014/main" id="{BAD192FF-BC5A-7171-4BAD-F9D7FA90F51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420" y="1524000"/>
            <a:ext cx="3366030" cy="336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218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795"/>
    </mc:Choice>
    <mc:Fallback xmlns="">
      <p:transition spd="slow" advTm="75795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A53A4-9E61-B462-6269-50084ED31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58EE3-C787-790C-FA42-AD8C25E99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74680" cy="4351338"/>
          </a:xfrm>
        </p:spPr>
        <p:txBody>
          <a:bodyPr>
            <a:normAutofit/>
          </a:bodyPr>
          <a:lstStyle/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How we sustain the tool in the long-term?</a:t>
            </a:r>
          </a:p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How can we ensure good use of the tool?</a:t>
            </a:r>
          </a:p>
          <a:p>
            <a:pPr lvl="1"/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6E706D-8476-627B-7FDF-5E15463505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48"/>
          <a:stretch/>
        </p:blipFill>
        <p:spPr>
          <a:xfrm>
            <a:off x="9452377" y="0"/>
            <a:ext cx="2011679" cy="160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231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1E3DF-84C2-C6E9-8E8E-70F6C020D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06674-7342-CB5F-2A2F-1D70E97E4B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Screen Recording 2">
            <a:hlinkClick r:id="" action="ppaction://media"/>
            <a:extLst>
              <a:ext uri="{FF2B5EF4-FFF2-40B4-BE49-F238E27FC236}">
                <a16:creationId xmlns:a16="http://schemas.microsoft.com/office/drawing/2014/main" id="{9B4A75C0-9FE3-B19E-7712-1D2F30DE37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69913"/>
            <a:ext cx="12192000" cy="571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5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BC372-D2B4-C004-8CB3-6CAF6CB4D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Wellcome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Trust Data Prize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B7F3B-666F-BDFA-8A36-D6DB4AAA26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Funds digital tools for mental health research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Three stages: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Discovery Phase (11 teams)</a:t>
            </a:r>
          </a:p>
          <a:p>
            <a:pPr lvl="1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Prototyping Phase (5 teams) 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 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we are here</a:t>
            </a:r>
          </a:p>
          <a:p>
            <a:pPr lvl="1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Scaling up Phase (3 teams)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A6D6C0-1EBF-1001-635A-83334C2B5F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48"/>
          <a:stretch/>
        </p:blipFill>
        <p:spPr>
          <a:xfrm>
            <a:off x="9452377" y="0"/>
            <a:ext cx="2011679" cy="160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234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BC372-D2B4-C004-8CB3-6CAF6CB4D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614177" cy="1325563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Why a counterfactual analysis tool?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B7F3B-666F-BDFA-8A36-D6DB4AAA26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Substantial value in using observational (pre-existing) data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Challenging to identify </a:t>
            </a:r>
            <a:r>
              <a:rPr lang="en-GB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 ingredients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observational data, e.g.:</a:t>
            </a:r>
          </a:p>
          <a:p>
            <a:pPr marL="457200" lvl="1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Counterfactual analysis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can help</a:t>
            </a:r>
          </a:p>
        </p:txBody>
      </p:sp>
      <p:pic>
        <p:nvPicPr>
          <p:cNvPr id="7" name="Graphic 6" descr="Brain in head">
            <a:extLst>
              <a:ext uri="{FF2B5EF4-FFF2-40B4-BE49-F238E27FC236}">
                <a16:creationId xmlns:a16="http://schemas.microsoft.com/office/drawing/2014/main" id="{6185FE9A-947F-93C0-D0AA-DCE77F75BBC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900219" y="3302000"/>
            <a:ext cx="914400" cy="91440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551BDE4-10A2-FE1D-7A8C-B640A65E2D7F}"/>
              </a:ext>
            </a:extLst>
          </p:cNvPr>
          <p:cNvCxnSpPr>
            <a:cxnSpLocks/>
          </p:cNvCxnSpPr>
          <p:nvPr/>
        </p:nvCxnSpPr>
        <p:spPr>
          <a:xfrm>
            <a:off x="1971963" y="3814618"/>
            <a:ext cx="808182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Graphic 10" descr="Brain in head">
            <a:extLst>
              <a:ext uri="{FF2B5EF4-FFF2-40B4-BE49-F238E27FC236}">
                <a16:creationId xmlns:a16="http://schemas.microsoft.com/office/drawing/2014/main" id="{67DD9B78-8893-E2D4-0142-26EF892A0D3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688614" y="3327400"/>
            <a:ext cx="914400" cy="91440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18AF3DB-DCCC-65BA-8BA7-23E8A6D46523}"/>
              </a:ext>
            </a:extLst>
          </p:cNvPr>
          <p:cNvCxnSpPr>
            <a:cxnSpLocks/>
          </p:cNvCxnSpPr>
          <p:nvPr/>
        </p:nvCxnSpPr>
        <p:spPr>
          <a:xfrm>
            <a:off x="5768116" y="3814618"/>
            <a:ext cx="808182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9545397-3242-9EC5-6006-CC731AE64F6F}"/>
              </a:ext>
            </a:extLst>
          </p:cNvPr>
          <p:cNvCxnSpPr>
            <a:cxnSpLocks/>
          </p:cNvCxnSpPr>
          <p:nvPr/>
        </p:nvCxnSpPr>
        <p:spPr>
          <a:xfrm flipV="1">
            <a:off x="10492509" y="4147127"/>
            <a:ext cx="618260" cy="73890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B8AEF7C-620C-4726-FB5C-90D360A12A2B}"/>
              </a:ext>
            </a:extLst>
          </p:cNvPr>
          <p:cNvCxnSpPr>
            <a:cxnSpLocks/>
          </p:cNvCxnSpPr>
          <p:nvPr/>
        </p:nvCxnSpPr>
        <p:spPr>
          <a:xfrm flipH="1" flipV="1">
            <a:off x="8948890" y="4147127"/>
            <a:ext cx="767765" cy="73890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3" name="Graphic 22" descr="Brain in head">
            <a:extLst>
              <a:ext uri="{FF2B5EF4-FFF2-40B4-BE49-F238E27FC236}">
                <a16:creationId xmlns:a16="http://schemas.microsoft.com/office/drawing/2014/main" id="{CDD1DDC0-5C3C-0DCE-E00F-1C25F2EFEC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663672" y="3165259"/>
            <a:ext cx="914400" cy="9144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0C29EAC-BA41-DFD3-E1E8-A98A9E1D6C03}"/>
              </a:ext>
            </a:extLst>
          </p:cNvPr>
          <p:cNvSpPr/>
          <p:nvPr/>
        </p:nvSpPr>
        <p:spPr>
          <a:xfrm>
            <a:off x="9264073" y="4987635"/>
            <a:ext cx="1846696" cy="118932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SES, previous mental health etc</a:t>
            </a:r>
            <a:r>
              <a:rPr lang="en-GB" dirty="0"/>
              <a:t>.</a:t>
            </a:r>
          </a:p>
        </p:txBody>
      </p:sp>
      <p:pic>
        <p:nvPicPr>
          <p:cNvPr id="27" name="Graphic 26" descr="Question mark">
            <a:extLst>
              <a:ext uri="{FF2B5EF4-FFF2-40B4-BE49-F238E27FC236}">
                <a16:creationId xmlns:a16="http://schemas.microsoft.com/office/drawing/2014/main" id="{CA19CC25-CCC9-0AFF-BBEB-DB64C39D35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200659" y="4087048"/>
            <a:ext cx="1276350" cy="1276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A6D6C0-1EBF-1001-635A-83334C2B5FB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48"/>
          <a:stretch/>
        </p:blipFill>
        <p:spPr>
          <a:xfrm>
            <a:off x="9452377" y="0"/>
            <a:ext cx="2011679" cy="1604367"/>
          </a:xfrm>
          <a:prstGeom prst="rect">
            <a:avLst/>
          </a:prstGeom>
        </p:spPr>
      </p:pic>
      <p:pic>
        <p:nvPicPr>
          <p:cNvPr id="8" name="Graphic 7" descr="Smart Phone with solid fill">
            <a:extLst>
              <a:ext uri="{FF2B5EF4-FFF2-40B4-BE49-F238E27FC236}">
                <a16:creationId xmlns:a16="http://schemas.microsoft.com/office/drawing/2014/main" id="{E1D593E2-64C1-5217-299E-A102118C7EE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10800000">
            <a:off x="1035856" y="3429000"/>
            <a:ext cx="914400" cy="914400"/>
          </a:xfrm>
          <a:prstGeom prst="rect">
            <a:avLst/>
          </a:prstGeom>
        </p:spPr>
      </p:pic>
      <p:pic>
        <p:nvPicPr>
          <p:cNvPr id="13" name="Graphic 12" descr="Smart Phone with solid fill">
            <a:extLst>
              <a:ext uri="{FF2B5EF4-FFF2-40B4-BE49-F238E27FC236}">
                <a16:creationId xmlns:a16="http://schemas.microsoft.com/office/drawing/2014/main" id="{73C69C5E-701F-BF44-0762-12A38C9DE11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10800000">
            <a:off x="6590580" y="3429000"/>
            <a:ext cx="914400" cy="914400"/>
          </a:xfrm>
          <a:prstGeom prst="rect">
            <a:avLst/>
          </a:prstGeom>
        </p:spPr>
      </p:pic>
      <p:pic>
        <p:nvPicPr>
          <p:cNvPr id="15" name="Graphic 14" descr="Smart Phone with solid fill">
            <a:extLst>
              <a:ext uri="{FF2B5EF4-FFF2-40B4-BE49-F238E27FC236}">
                <a16:creationId xmlns:a16="http://schemas.microsoft.com/office/drawing/2014/main" id="{6AEC5161-5BE7-5B6F-9803-B4490A1C10F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10800000">
            <a:off x="8070141" y="33274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012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A53A4-9E61-B462-6269-50084ED31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Prototyping phase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58EE3-C787-790C-FA42-AD8C25E99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016233" cy="4351338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Develop a </a:t>
            </a:r>
            <a:r>
              <a:rPr lang="en-GB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tool prototype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to make counterfactual analysis more accessible to mental health field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Address under-utilisation in mental health research:</a:t>
            </a:r>
          </a:p>
          <a:p>
            <a:pPr lvl="1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Technically complex, lack of familiarity &amp; training,  lack of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accessible tools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Existing tools/packages have important limitations e.g.: </a:t>
            </a:r>
          </a:p>
          <a:p>
            <a:pPr lvl="1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Missing data</a:t>
            </a:r>
          </a:p>
          <a:p>
            <a:pPr lvl="1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Non-binary active ingredients</a:t>
            </a:r>
          </a:p>
          <a:p>
            <a:pPr lvl="1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Complex survey data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6E706D-8476-627B-7FDF-5E15463505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48"/>
          <a:stretch/>
        </p:blipFill>
        <p:spPr>
          <a:xfrm>
            <a:off x="9452377" y="0"/>
            <a:ext cx="2011679" cy="1604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3509E6-1BA6-C26C-8D66-B1A3ECA335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0844" y="1690688"/>
            <a:ext cx="3600450" cy="7905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72F0E5B-59EB-4119-D77A-D83B0F7ACE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0844" y="5102322"/>
            <a:ext cx="3190875" cy="10191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B5031A7-1CB8-F7CD-190A-E42CA13B89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6939" y="3287274"/>
            <a:ext cx="3190875" cy="93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502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A53A4-9E61-B462-6269-50084ED31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Tool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58EE3-C787-790C-FA42-AD8C25E99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06101" cy="4667250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Promote knowledge, uptake, and principled use of counterfactual analysis in mental health research:</a:t>
            </a:r>
          </a:p>
          <a:p>
            <a:pPr lvl="1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Test active ingredients to </a:t>
            </a:r>
            <a:r>
              <a:rPr lang="en-GB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 treatment development</a:t>
            </a:r>
          </a:p>
          <a:p>
            <a:pPr lvl="1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Get more </a:t>
            </a:r>
            <a:r>
              <a:rPr lang="en-GB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 out of existing data</a:t>
            </a:r>
          </a:p>
          <a:p>
            <a:pPr lvl="1"/>
            <a:r>
              <a:rPr lang="en-GB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 resources wasted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on active ingredients that don’t have a genuine effect on mental health</a:t>
            </a:r>
          </a:p>
          <a:p>
            <a:endParaRPr lang="en-GB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6E706D-8476-627B-7FDF-5E15463505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48"/>
          <a:stretch/>
        </p:blipFill>
        <p:spPr>
          <a:xfrm>
            <a:off x="9452377" y="0"/>
            <a:ext cx="2011679" cy="160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096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A53A4-9E61-B462-6269-50084ED31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Our approach to tool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58EE3-C787-790C-FA42-AD8C25E99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306050" cy="4351338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Provide easy 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point &amp; click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interface accompanied by 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tutorials &amp; guidance</a:t>
            </a:r>
          </a:p>
          <a:p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R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for backend, 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Shiny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for frontend</a:t>
            </a:r>
            <a:endParaRPr lang="en-GB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Informed by diverse 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user consultations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lived experience expert input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Embed </a:t>
            </a:r>
            <a:r>
              <a:rPr lang="en-GB" b="1" u="sng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GB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indable </a:t>
            </a:r>
            <a:r>
              <a:rPr lang="en-GB" b="1" u="sng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ccessible </a:t>
            </a:r>
            <a:r>
              <a:rPr lang="en-GB" b="1" u="sng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nteroperable </a:t>
            </a:r>
            <a:r>
              <a:rPr lang="en-GB" b="1" u="sng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GB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eusable</a:t>
            </a:r>
            <a:r>
              <a:rPr lang="en-GB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principles</a:t>
            </a:r>
          </a:p>
          <a:p>
            <a:pPr lvl="1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Code/materials available, clearly commented/documented etc.</a:t>
            </a:r>
          </a:p>
          <a:p>
            <a:pPr lvl="1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6E706D-8476-627B-7FDF-5E15463505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48"/>
          <a:stretch/>
        </p:blipFill>
        <p:spPr>
          <a:xfrm>
            <a:off x="9452377" y="0"/>
            <a:ext cx="2011679" cy="160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71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A53A4-9E61-B462-6269-50084ED31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522970" cy="1325563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How lived experience experts will inform the tool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58EE3-C787-790C-FA42-AD8C25E99A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GB" dirty="0">
                <a:latin typeface="Arial"/>
                <a:cs typeface="Arial"/>
              </a:rPr>
              <a:t>Young person advisory group advising on </a:t>
            </a:r>
            <a:r>
              <a:rPr lang="en-GB" b="1" dirty="0">
                <a:solidFill>
                  <a:srgbClr val="00B0F0"/>
                </a:solidFill>
                <a:latin typeface="Arial"/>
                <a:cs typeface="Arial"/>
              </a:rPr>
              <a:t>priority uses of the tool</a:t>
            </a:r>
            <a:r>
              <a:rPr lang="en-GB" dirty="0">
                <a:solidFill>
                  <a:srgbClr val="00B0F0"/>
                </a:solidFill>
                <a:latin typeface="Arial"/>
                <a:cs typeface="Arial"/>
              </a:rPr>
              <a:t>:</a:t>
            </a:r>
          </a:p>
          <a:p>
            <a:pPr lvl="1"/>
            <a:r>
              <a:rPr lang="en-GB" dirty="0">
                <a:latin typeface="Arial"/>
                <a:cs typeface="Arial"/>
              </a:rPr>
              <a:t>Key priority include:</a:t>
            </a:r>
          </a:p>
          <a:p>
            <a:pPr lvl="2"/>
            <a:r>
              <a:rPr lang="en-GB" dirty="0">
                <a:latin typeface="Arial"/>
                <a:cs typeface="Arial"/>
              </a:rPr>
              <a:t> social media</a:t>
            </a:r>
          </a:p>
          <a:p>
            <a:pPr lvl="2"/>
            <a:r>
              <a:rPr lang="en-GB" dirty="0">
                <a:latin typeface="Arial"/>
                <a:cs typeface="Arial"/>
              </a:rPr>
              <a:t> sleep</a:t>
            </a:r>
          </a:p>
          <a:p>
            <a:pPr lvl="2"/>
            <a:r>
              <a:rPr lang="en-GB" dirty="0">
                <a:latin typeface="Arial"/>
                <a:cs typeface="Arial"/>
              </a:rPr>
              <a:t> academic stress</a:t>
            </a:r>
          </a:p>
          <a:p>
            <a:pPr lvl="2"/>
            <a:r>
              <a:rPr lang="en-GB" dirty="0">
                <a:latin typeface="Arial"/>
                <a:cs typeface="Arial"/>
              </a:rPr>
              <a:t> relationships (with peers, parents, teachers)</a:t>
            </a:r>
            <a:br>
              <a:rPr lang="en-GB" dirty="0">
                <a:latin typeface="Arial"/>
                <a:cs typeface="Arial"/>
              </a:rPr>
            </a:b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1" indent="-171450"/>
            <a:r>
              <a:rPr lang="en-GB" sz="2800" dirty="0">
                <a:latin typeface="Arial"/>
                <a:cs typeface="Arial"/>
              </a:rPr>
              <a:t> Next steps: </a:t>
            </a:r>
            <a:endParaRPr lang="en-GB" dirty="0">
              <a:latin typeface="Arial"/>
              <a:cs typeface="Arial"/>
            </a:endParaRPr>
          </a:p>
          <a:p>
            <a:pPr lvl="1" indent="-171450"/>
            <a:r>
              <a:rPr lang="en-GB" dirty="0">
                <a:latin typeface="Arial"/>
                <a:cs typeface="Arial"/>
              </a:rPr>
              <a:t>Expand advisory group to including young people from lower-middle and low income countries </a:t>
            </a:r>
          </a:p>
          <a:p>
            <a:pPr lvl="1" indent="-171450"/>
            <a:r>
              <a:rPr lang="en-GB" dirty="0">
                <a:latin typeface="Arial"/>
                <a:cs typeface="Arial"/>
              </a:rPr>
              <a:t>Advisory group of professional experts by experience 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6E706D-8476-627B-7FDF-5E15463505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48"/>
          <a:stretch/>
        </p:blipFill>
        <p:spPr>
          <a:xfrm>
            <a:off x="9452377" y="0"/>
            <a:ext cx="2011679" cy="160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752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A53A4-9E61-B462-6269-50084ED31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User consultation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58EE3-C787-790C-FA42-AD8C25E99A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6E706D-8476-627B-7FDF-5E15463505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48"/>
          <a:stretch/>
        </p:blipFill>
        <p:spPr>
          <a:xfrm>
            <a:off x="9452377" y="0"/>
            <a:ext cx="2011679" cy="16043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D8D412-D93F-DBD8-BA5E-F67EE2A412BA}"/>
              </a:ext>
            </a:extLst>
          </p:cNvPr>
          <p:cNvSpPr txBox="1"/>
          <p:nvPr/>
        </p:nvSpPr>
        <p:spPr>
          <a:xfrm>
            <a:off x="342900" y="1467292"/>
            <a:ext cx="1132712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Large-scale </a:t>
            </a:r>
            <a:r>
              <a:rPr lang="en-GB" sz="2800" b="1" dirty="0">
                <a:solidFill>
                  <a:srgbClr val="00B0F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survey: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Global recruitment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Identify target audience / likely users, their needs &amp; goals/motivations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00B0F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Advisory group </a:t>
            </a:r>
            <a:r>
              <a:rPr lang="en-GB" sz="28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discussions: 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Identify which features are most needed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Provide feedback on prototype to inform refinement of final version</a:t>
            </a:r>
          </a:p>
        </p:txBody>
      </p:sp>
    </p:spTree>
    <p:extLst>
      <p:ext uri="{BB962C8B-B14F-4D97-AF65-F5344CB8AC3E}">
        <p14:creationId xmlns:p14="http://schemas.microsoft.com/office/powerpoint/2010/main" val="1618411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A53A4-9E61-B462-6269-50084ED31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Current tool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58EE3-C787-790C-FA42-AD8C25E99A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6E706D-8476-627B-7FDF-5E15463505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48"/>
          <a:stretch/>
        </p:blipFill>
        <p:spPr>
          <a:xfrm>
            <a:off x="9452377" y="0"/>
            <a:ext cx="2011679" cy="16043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CBC3BA-C1E9-1226-0C0C-8A2EA6B206A8}"/>
              </a:ext>
            </a:extLst>
          </p:cNvPr>
          <p:cNvSpPr txBox="1"/>
          <p:nvPr/>
        </p:nvSpPr>
        <p:spPr>
          <a:xfrm>
            <a:off x="236138" y="1550795"/>
            <a:ext cx="6542287" cy="46166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latin typeface="Arial"/>
                <a:cs typeface="Arial"/>
              </a:rPr>
              <a:t>Our tool is an R Shiny app which is comprised of a user interface object (</a:t>
            </a:r>
            <a:r>
              <a:rPr lang="en-US" sz="2100" dirty="0" err="1">
                <a:latin typeface="Arial"/>
                <a:cs typeface="Arial"/>
              </a:rPr>
              <a:t>ui.R</a:t>
            </a:r>
            <a:r>
              <a:rPr lang="en-US" sz="2100" dirty="0">
                <a:latin typeface="Arial"/>
                <a:cs typeface="Arial"/>
              </a:rPr>
              <a:t>),</a:t>
            </a:r>
            <a:r>
              <a:rPr lang="en-US" sz="2100" dirty="0">
                <a:latin typeface="Arial"/>
                <a:cs typeface="Calibri"/>
              </a:rPr>
              <a:t> which controls the layout and appearance of the app, and a server function, which transforms user input into the desired app output.</a:t>
            </a:r>
          </a:p>
          <a:p>
            <a:endParaRPr lang="en-GB" sz="2100" dirty="0">
              <a:latin typeface="Arial"/>
              <a:cs typeface="Calibri"/>
            </a:endParaRPr>
          </a:p>
          <a:p>
            <a:pPr marL="342900" indent="-342900">
              <a:buFont typeface="Arial"/>
              <a:buChar char="•"/>
            </a:pPr>
            <a:endParaRPr lang="en-GB" sz="2100" dirty="0">
              <a:latin typeface="Arial"/>
              <a:ea typeface="Calibri" panose="020F0502020204030204"/>
              <a:cs typeface="Calibri" panose="020F0502020204030204"/>
            </a:endParaRPr>
          </a:p>
          <a:p>
            <a:r>
              <a:rPr lang="en-US" sz="2100" dirty="0">
                <a:latin typeface="Arial"/>
                <a:cs typeface="Arial"/>
              </a:rPr>
              <a:t>Our app will be hosted as a web application:</a:t>
            </a:r>
            <a:endParaRPr lang="en-US" sz="2100" dirty="0">
              <a:latin typeface="Arial"/>
              <a:ea typeface="Calibri"/>
              <a:cs typeface="Arial"/>
            </a:endParaRPr>
          </a:p>
          <a:p>
            <a:endParaRPr lang="en-GB" sz="210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100" dirty="0">
                <a:latin typeface="Arial"/>
                <a:cs typeface="Arial"/>
              </a:rPr>
              <a:t>Will be able to support multiple users at the same time</a:t>
            </a:r>
            <a:endParaRPr lang="en-US" sz="2100" dirty="0">
              <a:latin typeface="Arial"/>
              <a:ea typeface="Calibri" panose="020F0502020204030204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100" dirty="0">
                <a:latin typeface="Arial"/>
                <a:cs typeface="Arial"/>
              </a:rPr>
              <a:t>Will make tool more assessable (no set up required) without sacrificing methodology or transparency </a:t>
            </a:r>
            <a:endParaRPr lang="en-US" sz="2100" dirty="0">
              <a:latin typeface="Arial"/>
              <a:ea typeface="Calibri" panose="020F0502020204030204"/>
              <a:cs typeface="Arial"/>
            </a:endParaRPr>
          </a:p>
        </p:txBody>
      </p:sp>
      <p:pic>
        <p:nvPicPr>
          <p:cNvPr id="6" name="Picture 6" descr="Diagram&#10;&#10;Description automatically generated">
            <a:extLst>
              <a:ext uri="{FF2B5EF4-FFF2-40B4-BE49-F238E27FC236}">
                <a16:creationId xmlns:a16="http://schemas.microsoft.com/office/drawing/2014/main" id="{AF889F72-6F05-CAD2-5FFB-D2F624F95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081" y="1549396"/>
            <a:ext cx="4886848" cy="435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0492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FE7DB75DC6CAD42B8102F7CBC233C55" ma:contentTypeVersion="10" ma:contentTypeDescription="Create a new document." ma:contentTypeScope="" ma:versionID="5320c471ae838ca962be0f241b86e9dc">
  <xsd:schema xmlns:xsd="http://www.w3.org/2001/XMLSchema" xmlns:xs="http://www.w3.org/2001/XMLSchema" xmlns:p="http://schemas.microsoft.com/office/2006/metadata/properties" xmlns:ns2="b9036ea5-9ce4-4063-93ad-1ffbd7d2be5c" xmlns:ns3="b0445ead-b849-41fc-97c0-45a08d444ec2" targetNamespace="http://schemas.microsoft.com/office/2006/metadata/properties" ma:root="true" ma:fieldsID="f7a39dd0e47b97708d6180566be99a7e" ns2:_="" ns3:_="">
    <xsd:import namespace="b9036ea5-9ce4-4063-93ad-1ffbd7d2be5c"/>
    <xsd:import namespace="b0445ead-b849-41fc-97c0-45a08d444ec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036ea5-9ce4-4063-93ad-1ffbd7d2be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d54eff52-6b6d-4e5f-a3b0-187f185b1db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445ead-b849-41fc-97c0-45a08d444ec2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2d026fe6-f4b0-428c-8b3c-5894eb840e3b}" ma:internalName="TaxCatchAll" ma:showField="CatchAllData" ma:web="b0445ead-b849-41fc-97c0-45a08d444ec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C9A8055-9BC2-496B-A6B2-EDC826E1FC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9036ea5-9ce4-4063-93ad-1ffbd7d2be5c"/>
    <ds:schemaRef ds:uri="b0445ead-b849-41fc-97c0-45a08d444ec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01ACC73-D4A3-4D58-93B6-573745B5CF1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1846</TotalTime>
  <Words>686</Words>
  <Application>Microsoft Office PowerPoint</Application>
  <PresentationFormat>Widescreen</PresentationFormat>
  <Paragraphs>99</Paragraphs>
  <Slides>12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Wingdings</vt:lpstr>
      <vt:lpstr>Office Theme</vt:lpstr>
      <vt:lpstr>Developing a digital counterfactual analysis tool (DigiCAT)</vt:lpstr>
      <vt:lpstr>The Wellcome Trust Data Prize </vt:lpstr>
      <vt:lpstr>Why a counterfactual analysis tool?</vt:lpstr>
      <vt:lpstr>Prototyping phase</vt:lpstr>
      <vt:lpstr>Tool goals</vt:lpstr>
      <vt:lpstr>Our approach to tool development</vt:lpstr>
      <vt:lpstr>How lived experience experts will inform the tool</vt:lpstr>
      <vt:lpstr>User consultation process</vt:lpstr>
      <vt:lpstr>Current tool design</vt:lpstr>
      <vt:lpstr>The tool</vt:lpstr>
      <vt:lpstr>Challenges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Aja Murray</dc:creator>
  <cp:lastModifiedBy>Sarah Janac</cp:lastModifiedBy>
  <cp:revision>322</cp:revision>
  <dcterms:created xsi:type="dcterms:W3CDTF">2023-01-26T15:46:00Z</dcterms:created>
  <dcterms:modified xsi:type="dcterms:W3CDTF">2023-05-31T07:53:02Z</dcterms:modified>
</cp:coreProperties>
</file>