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3" r:id="rId3"/>
    <p:sldId id="257" r:id="rId4"/>
    <p:sldId id="274" r:id="rId5"/>
    <p:sldId id="262" r:id="rId6"/>
    <p:sldId id="264" r:id="rId7"/>
    <p:sldId id="266" r:id="rId8"/>
    <p:sldId id="267" r:id="rId9"/>
    <p:sldId id="268" r:id="rId10"/>
    <p:sldId id="269" r:id="rId11"/>
    <p:sldId id="270" r:id="rId12"/>
    <p:sldId id="277" r:id="rId13"/>
    <p:sldId id="271" r:id="rId14"/>
    <p:sldId id="278" r:id="rId15"/>
    <p:sldId id="275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558"/>
  </p:normalViewPr>
  <p:slideViewPr>
    <p:cSldViewPr snapToGrid="0">
      <p:cViewPr varScale="1">
        <p:scale>
          <a:sx n="121" d="100"/>
          <a:sy n="121" d="100"/>
        </p:scale>
        <p:origin x="14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85677-5F4F-8E45-9CB4-7D109CFA5C57}" type="datetimeFigureOut">
              <a:rPr lang="en-US" smtClean="0"/>
              <a:t>5/29/23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2AB0B-D637-3C4F-ADE3-76831208D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92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2AB0B-D637-3C4F-ADE3-76831208DE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7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2AB0B-D637-3C4F-ADE3-76831208DE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03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2AB0B-D637-3C4F-ADE3-76831208DE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97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2AB0B-D637-3C4F-ADE3-76831208DE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01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8530C-FD5B-91D0-3360-29E1FAC071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802768-23ED-6ADC-59E6-9FFE2A455A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B3387-6349-5353-0C00-75CFB42F6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35361-6F55-1B49-B7BD-425619A504C9}" type="datetimeFigureOut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D0F6B-09E4-477D-6B55-00BA21B81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EC511-4C1A-9CE9-0A8F-266A671C7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A6F7-7F9C-5440-A28F-119AF474B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65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A0A38-DE93-84CD-8D61-929601296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EA04D0-61BB-A36B-9E59-24BCFAD151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281DE-D5FC-5BE7-0478-937FEF0C8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35361-6F55-1B49-B7BD-425619A504C9}" type="datetimeFigureOut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E9EAD-D364-D405-BD8F-F0C5E6610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28810-283E-74BA-9CAA-B7D772FCA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A6F7-7F9C-5440-A28F-119AF474B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75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CF552C-6A9D-3FA5-1C75-4C07D9F4DA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5E7D16-9895-58E2-FF76-13CA6E7FE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DEB74-601F-59EC-D092-3AEC27301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35361-6F55-1B49-B7BD-425619A504C9}" type="datetimeFigureOut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F5EFA-F30D-F36E-9D31-73F2741EB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F6590-7758-409F-6DFD-9DD1B5CE9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A6F7-7F9C-5440-A28F-119AF474B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2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B3FEF-CB2C-1B95-926B-8F0C096A4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262CA-FC98-1108-CE56-023F42C6D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260DC-4D5B-AA62-6690-2EB6FBA55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35361-6F55-1B49-B7BD-425619A504C9}" type="datetimeFigureOut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5ADC1-F24A-73ED-0866-3E5A56D09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0FE61-95A4-DF8E-639C-D0D806EED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A6F7-7F9C-5440-A28F-119AF474B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959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3E023-45AE-BA4C-0CD0-6673B81FC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576CC9-9445-B3DA-434F-8B25E07A1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D0B14-9413-1357-7809-094A4CDD9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35361-6F55-1B49-B7BD-425619A504C9}" type="datetimeFigureOut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747B9-B3C2-6423-5721-1355CDCB9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F332E-2930-C01B-13B5-98131B1FC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A6F7-7F9C-5440-A28F-119AF474B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33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6534F-84C9-74E4-664F-85EF1951F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BF30F-1753-A323-82FE-66FEF088E4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0D238B-B91F-8761-2CE1-C421D5CC0F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E3D03B-2259-CDD4-96FB-17C321EF1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35361-6F55-1B49-B7BD-425619A504C9}" type="datetimeFigureOut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EC8061-8302-ADC6-1FE4-E979F37EB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CD1B26-B53C-14A8-58EE-0A49D6F83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A6F7-7F9C-5440-A28F-119AF474B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39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B93C4-91BE-7CE3-9499-97BDCAF97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4BEB64-CDC0-8CB4-0C37-29F15BF1F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F865CE-1A79-68EC-3693-D279D986E7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3CCB65-8A30-CD8C-FC53-888D8D0ABF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B6931C-5FDA-CD38-3228-FA73870848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57C095-2797-6ACD-CD9F-3FE693041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35361-6F55-1B49-B7BD-425619A504C9}" type="datetimeFigureOut">
              <a:rPr lang="en-US" smtClean="0"/>
              <a:t>5/29/23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44A7C3-9F3F-9A3B-FA3D-FA380F706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914F64-4B72-6D09-B2F3-713D9E81C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A6F7-7F9C-5440-A28F-119AF474B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27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A6DF9-31CD-6D3E-ECF7-4A0776398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0F4EC4-22B3-C59B-B0B5-AA7C3D97E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35361-6F55-1B49-B7BD-425619A504C9}" type="datetimeFigureOut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05BE64-8C44-EA4C-0989-7CEE97E80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BB1B9-1C64-5643-D763-8B12A37F2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A6F7-7F9C-5440-A28F-119AF474B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43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D883A8-F7B5-9351-5E45-470D7ABFF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35361-6F55-1B49-B7BD-425619A504C9}" type="datetimeFigureOut">
              <a:rPr lang="en-US" smtClean="0"/>
              <a:t>5/29/23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1527B9-1B43-5B59-F371-3FE2AC1C6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797895-209E-5A9B-14B5-C11188EDC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A6F7-7F9C-5440-A28F-119AF474B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33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0F9A4-82FC-C8D5-C87D-0528048B3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61CA8-842D-ECD8-2294-E88FAE622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ED6989-D38C-A0DF-4238-C2A35CA6A4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AD0C30-23AD-330F-0216-973F6F75E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35361-6F55-1B49-B7BD-425619A504C9}" type="datetimeFigureOut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747392-9024-CC63-A4FD-9D68F55DC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B7BD5B-BC08-A294-E7AF-8B92C95D5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A6F7-7F9C-5440-A28F-119AF474B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82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117D5-32A0-7FA1-E12C-4A3BC6197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316BE9-DD93-6EB3-7FD4-0F2207F9C1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22F702-0A1D-AF10-ACDC-397839902E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17FC03-9234-5D11-02A3-1AB2D9A5A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35361-6F55-1B49-B7BD-425619A504C9}" type="datetimeFigureOut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BB8376-8525-BCF0-05EB-A9A8D3DE0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42F609-FFA2-89E7-2543-200E31759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A6F7-7F9C-5440-A28F-119AF474B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299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15734A-472B-DE33-7E3D-6220D15CF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69F8C-23C1-391F-D8E5-B5C651AA0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06182-3343-DA21-4F23-8C87385A05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35361-6F55-1B49-B7BD-425619A504C9}" type="datetimeFigureOut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DD948-84A9-09EF-DDBE-D58851E911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62390-38C4-B999-48FD-3F08B2F78B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0A6F7-7F9C-5440-A28F-119AF474B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48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doi.org/10.1101/2022.08.30.22279415b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1956%2Fwellcomeopenres.19604.r50789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48550/arXiv.2211.13704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4.png"/><Relationship Id="rId5" Type="http://schemas.openxmlformats.org/officeDocument/2006/relationships/image" Target="../media/image12.png"/><Relationship Id="rId10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openxmlformats.org/officeDocument/2006/relationships/image" Target="../media/image5.png"/><Relationship Id="rId1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jtbi.2022.11133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101/2022.08.03.22278013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doi.org/10.1021/acs.est.1c05029" TargetMode="External"/><Relationship Id="rId4" Type="http://schemas.openxmlformats.org/officeDocument/2006/relationships/hyperlink" Target="https://doi.org/10.1101/2023.03.07.2328690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C56FB-276E-41E7-0586-BA7D88ABFC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pPr algn="l"/>
            <a:r>
              <a:rPr lang="en-US" sz="4000" b="1" dirty="0"/>
              <a:t>Kao group and COVID – lessons learned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AB8AC2-B479-4DE6-B33C-7FF2BECFD9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Dr Anthony Wood</a:t>
            </a:r>
          </a:p>
          <a:p>
            <a:pPr algn="l"/>
            <a:r>
              <a:rPr lang="en-GB" b="0" i="0" u="none" strike="noStrike" dirty="0">
                <a:solidFill>
                  <a:srgbClr val="15995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CERSE Meeting, Roslin Institute</a:t>
            </a:r>
          </a:p>
          <a:p>
            <a:pPr algn="l"/>
            <a:r>
              <a:rPr lang="en-GB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31 May 2023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329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5E9AAF1-D173-BBAD-5BC1-B3BE52735D46}"/>
              </a:ext>
            </a:extLst>
          </p:cNvPr>
          <p:cNvCxnSpPr>
            <a:cxnSpLocks/>
          </p:cNvCxnSpPr>
          <p:nvPr/>
        </p:nvCxnSpPr>
        <p:spPr>
          <a:xfrm>
            <a:off x="627323" y="2195332"/>
            <a:ext cx="1030524" cy="547926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arallelogram 38">
            <a:extLst>
              <a:ext uri="{FF2B5EF4-FFF2-40B4-BE49-F238E27FC236}">
                <a16:creationId xmlns:a16="http://schemas.microsoft.com/office/drawing/2014/main" id="{F7BB997C-F973-67F3-A67B-538511CD2D7C}"/>
              </a:ext>
            </a:extLst>
          </p:cNvPr>
          <p:cNvSpPr/>
          <p:nvPr/>
        </p:nvSpPr>
        <p:spPr>
          <a:xfrm>
            <a:off x="627323" y="0"/>
            <a:ext cx="7303697" cy="6869437"/>
          </a:xfrm>
          <a:prstGeom prst="parallelogram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F375E6E-DB4C-C506-BE9C-326BE24260A0}"/>
              </a:ext>
            </a:extLst>
          </p:cNvPr>
          <p:cNvSpPr txBox="1">
            <a:spLocks/>
          </p:cNvSpPr>
          <p:nvPr/>
        </p:nvSpPr>
        <p:spPr>
          <a:xfrm>
            <a:off x="4282419" y="2108454"/>
            <a:ext cx="1810279" cy="1316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R-value estimates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Using existing case numbers to estimate past + present R-value locally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C0E6C75-6144-948E-18A4-93C89C833088}"/>
              </a:ext>
            </a:extLst>
          </p:cNvPr>
          <p:cNvSpPr txBox="1">
            <a:spLocks/>
          </p:cNvSpPr>
          <p:nvPr/>
        </p:nvSpPr>
        <p:spPr>
          <a:xfrm>
            <a:off x="1363741" y="4883519"/>
            <a:ext cx="2360231" cy="15896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Models of wastewater shedding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Prevalence vs shedding concentration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Optimal monitoring strategies with limited budget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7075D3-69F8-B13E-8F83-C7FA0027B020}"/>
              </a:ext>
            </a:extLst>
          </p:cNvPr>
          <p:cNvSpPr txBox="1"/>
          <p:nvPr/>
        </p:nvSpPr>
        <p:spPr>
          <a:xfrm>
            <a:off x="1743267" y="3497606"/>
            <a:ext cx="2215085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Real-time analysis of COVID-19 outcomes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Emphasis on variation with socioeconomic deprivation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317615-AB90-4531-E17D-9B54D08559F4}"/>
              </a:ext>
            </a:extLst>
          </p:cNvPr>
          <p:cNvSpPr txBox="1"/>
          <p:nvPr/>
        </p:nvSpPr>
        <p:spPr>
          <a:xfrm>
            <a:off x="2071453" y="2110630"/>
            <a:ext cx="1955717" cy="12311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Modelling case ascertainment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Estimating true number of infections as opposed to cases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CA2FDE7-7648-24A1-E102-1AF44843F831}"/>
              </a:ext>
            </a:extLst>
          </p:cNvPr>
          <p:cNvSpPr txBox="1"/>
          <p:nvPr/>
        </p:nvSpPr>
        <p:spPr>
          <a:xfrm>
            <a:off x="4087206" y="3567673"/>
            <a:ext cx="2332099" cy="12311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/>
              <a:t>Real-time monitoring of vaccine uptake</a:t>
            </a:r>
          </a:p>
          <a:p>
            <a:r>
              <a:rPr lang="en-US" sz="1400" dirty="0"/>
              <a:t>Highlighting regions of “low uptake” (hesitancy) and “slow uptake” (logistics)</a:t>
            </a:r>
          </a:p>
        </p:txBody>
      </p:sp>
      <p:pic>
        <p:nvPicPr>
          <p:cNvPr id="7" name="Picture 6" descr="A picture containing map, text, atlas&#10;&#10;Description automatically generated">
            <a:extLst>
              <a:ext uri="{FF2B5EF4-FFF2-40B4-BE49-F238E27FC236}">
                <a16:creationId xmlns:a16="http://schemas.microsoft.com/office/drawing/2014/main" id="{430B010F-A300-7176-AFCF-12B159B92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158" y="4179022"/>
            <a:ext cx="5487609" cy="2544297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8C10E43-C6E8-CF39-7E91-4FA22305B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973" y="246221"/>
            <a:ext cx="4167233" cy="4167233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B06217-A8B1-17AE-DA5C-0BC55C2481A0}"/>
              </a:ext>
            </a:extLst>
          </p:cNvPr>
          <p:cNvSpPr txBox="1"/>
          <p:nvPr/>
        </p:nvSpPr>
        <p:spPr>
          <a:xfrm>
            <a:off x="9625505" y="3882326"/>
            <a:ext cx="25967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b="1" dirty="0"/>
              <a:t>Anna </a:t>
            </a:r>
            <a:r>
              <a:rPr lang="en-GB" sz="1000" b="1" dirty="0" err="1"/>
              <a:t>Gamza</a:t>
            </a:r>
            <a:r>
              <a:rPr lang="en-GB" sz="1000" b="1" dirty="0"/>
              <a:t> </a:t>
            </a:r>
            <a:r>
              <a:rPr lang="en-GB" sz="1000" i="1" dirty="0"/>
              <a:t>(in prep.)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70542E4-C839-A636-CF7D-58883DE5E4F6}"/>
              </a:ext>
            </a:extLst>
          </p:cNvPr>
          <p:cNvSpPr txBox="1">
            <a:spLocks/>
          </p:cNvSpPr>
          <p:nvPr/>
        </p:nvSpPr>
        <p:spPr>
          <a:xfrm>
            <a:off x="59692" y="55071"/>
            <a:ext cx="1543483" cy="22580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Kao group</a:t>
            </a:r>
          </a:p>
          <a:p>
            <a:r>
              <a:rPr lang="en-US" sz="2000" b="1" dirty="0"/>
              <a:t>Early access </a:t>
            </a:r>
            <a:r>
              <a:rPr lang="en-US" sz="2000" dirty="0"/>
              <a:t>to detailed data</a:t>
            </a:r>
          </a:p>
          <a:p>
            <a:r>
              <a:rPr lang="en-US" sz="2000" dirty="0"/>
              <a:t>Experience in disease modelling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88CFA8-35E8-4CEE-8617-1BA8CBDBD119}"/>
              </a:ext>
            </a:extLst>
          </p:cNvPr>
          <p:cNvSpPr txBox="1"/>
          <p:nvPr/>
        </p:nvSpPr>
        <p:spPr>
          <a:xfrm>
            <a:off x="9154920" y="-30702"/>
            <a:ext cx="165694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100" b="1" dirty="0"/>
              <a:t>Anthony Wood </a:t>
            </a:r>
          </a:p>
        </p:txBody>
      </p:sp>
    </p:spTree>
    <p:extLst>
      <p:ext uri="{BB962C8B-B14F-4D97-AF65-F5344CB8AC3E}">
        <p14:creationId xmlns:p14="http://schemas.microsoft.com/office/powerpoint/2010/main" val="3953803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5E9AAF1-D173-BBAD-5BC1-B3BE52735D46}"/>
              </a:ext>
            </a:extLst>
          </p:cNvPr>
          <p:cNvCxnSpPr>
            <a:cxnSpLocks/>
          </p:cNvCxnSpPr>
          <p:nvPr/>
        </p:nvCxnSpPr>
        <p:spPr>
          <a:xfrm>
            <a:off x="627323" y="2195332"/>
            <a:ext cx="1030524" cy="547926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arallelogram 38">
            <a:extLst>
              <a:ext uri="{FF2B5EF4-FFF2-40B4-BE49-F238E27FC236}">
                <a16:creationId xmlns:a16="http://schemas.microsoft.com/office/drawing/2014/main" id="{F7BB997C-F973-67F3-A67B-538511CD2D7C}"/>
              </a:ext>
            </a:extLst>
          </p:cNvPr>
          <p:cNvSpPr/>
          <p:nvPr/>
        </p:nvSpPr>
        <p:spPr>
          <a:xfrm>
            <a:off x="627323" y="0"/>
            <a:ext cx="7303697" cy="6869437"/>
          </a:xfrm>
          <a:prstGeom prst="parallelogram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F375E6E-DB4C-C506-BE9C-326BE24260A0}"/>
              </a:ext>
            </a:extLst>
          </p:cNvPr>
          <p:cNvSpPr txBox="1">
            <a:spLocks/>
          </p:cNvSpPr>
          <p:nvPr/>
        </p:nvSpPr>
        <p:spPr>
          <a:xfrm>
            <a:off x="4282419" y="2108454"/>
            <a:ext cx="1810279" cy="1316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R-value estimates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Using existing case numbers to estimate past + present R-value locally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C0E6C75-6144-948E-18A4-93C89C833088}"/>
              </a:ext>
            </a:extLst>
          </p:cNvPr>
          <p:cNvSpPr txBox="1">
            <a:spLocks/>
          </p:cNvSpPr>
          <p:nvPr/>
        </p:nvSpPr>
        <p:spPr>
          <a:xfrm>
            <a:off x="1363741" y="4883519"/>
            <a:ext cx="2360231" cy="15896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Models of wastewater shedding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Prevalence vs shedding concentration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Optimal monitoring strategies with limited budget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7075D3-69F8-B13E-8F83-C7FA0027B020}"/>
              </a:ext>
            </a:extLst>
          </p:cNvPr>
          <p:cNvSpPr txBox="1"/>
          <p:nvPr/>
        </p:nvSpPr>
        <p:spPr>
          <a:xfrm>
            <a:off x="1743267" y="3497606"/>
            <a:ext cx="2215085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Real-time analysis of COVID-19 outcomes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Emphasis on variation with socioeconomic deprivation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317615-AB90-4531-E17D-9B54D08559F4}"/>
              </a:ext>
            </a:extLst>
          </p:cNvPr>
          <p:cNvSpPr txBox="1"/>
          <p:nvPr/>
        </p:nvSpPr>
        <p:spPr>
          <a:xfrm>
            <a:off x="2071453" y="2110630"/>
            <a:ext cx="1955717" cy="12311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Modelling case ascertainment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Estimating true number of infections as opposed to cases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B54EA52-2D81-F73E-FF4A-FA0F04EA94BB}"/>
              </a:ext>
            </a:extLst>
          </p:cNvPr>
          <p:cNvSpPr txBox="1">
            <a:spLocks/>
          </p:cNvSpPr>
          <p:nvPr/>
        </p:nvSpPr>
        <p:spPr>
          <a:xfrm>
            <a:off x="3958352" y="5034075"/>
            <a:ext cx="2148668" cy="12576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/>
              <a:t>Predictive models of future vaccine uptake</a:t>
            </a:r>
          </a:p>
          <a:p>
            <a:pPr marL="0" indent="0">
              <a:buNone/>
            </a:pPr>
            <a:r>
              <a:rPr lang="en-US" sz="1400" dirty="0"/>
              <a:t>Predicting variation in uptake “fall-off” with future boosters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1ADADD3-AD27-F969-EB56-E8FFD883499B}"/>
              </a:ext>
            </a:extLst>
          </p:cNvPr>
          <p:cNvSpPr txBox="1">
            <a:spLocks/>
          </p:cNvSpPr>
          <p:nvPr/>
        </p:nvSpPr>
        <p:spPr>
          <a:xfrm>
            <a:off x="59692" y="55071"/>
            <a:ext cx="1543483" cy="22580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Kao group</a:t>
            </a:r>
          </a:p>
          <a:p>
            <a:r>
              <a:rPr lang="en-US" sz="2000" b="1" dirty="0"/>
              <a:t>Early access </a:t>
            </a:r>
            <a:r>
              <a:rPr lang="en-US" sz="2000" dirty="0"/>
              <a:t>to detailed data</a:t>
            </a:r>
          </a:p>
          <a:p>
            <a:r>
              <a:rPr lang="en-US" sz="2000" dirty="0"/>
              <a:t>Experience in disease modelling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CA2FDE7-7648-24A1-E102-1AF44843F831}"/>
              </a:ext>
            </a:extLst>
          </p:cNvPr>
          <p:cNvSpPr txBox="1"/>
          <p:nvPr/>
        </p:nvSpPr>
        <p:spPr>
          <a:xfrm>
            <a:off x="4087206" y="3567673"/>
            <a:ext cx="2332099" cy="12311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Real-time monitoring of vaccine uptake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Highlighting regions of “low uptake” (hesitancy) and “slow uptake” (logistics)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93A8459-77EE-A4DE-E958-86187477CE62}"/>
              </a:ext>
            </a:extLst>
          </p:cNvPr>
          <p:cNvGrpSpPr/>
          <p:nvPr/>
        </p:nvGrpSpPr>
        <p:grpSpPr>
          <a:xfrm>
            <a:off x="6674554" y="868289"/>
            <a:ext cx="5407159" cy="5398768"/>
            <a:chOff x="6172131" y="4575069"/>
            <a:chExt cx="5407159" cy="539876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3FA542E-5DDF-1D6A-9FF6-72FBB2B87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06698" y="7301245"/>
              <a:ext cx="2672592" cy="2672592"/>
            </a:xfrm>
            <a:prstGeom prst="rect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1989BA7-293B-23D4-63CE-F317AC85A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72131" y="7301245"/>
              <a:ext cx="2670147" cy="2670147"/>
            </a:xfrm>
            <a:prstGeom prst="rect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E2EEA1B-416F-DDDA-F6BA-3E58FBA6C4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6698" y="4575069"/>
              <a:ext cx="2672591" cy="2672591"/>
            </a:xfrm>
            <a:prstGeom prst="rect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6ADFD95-8616-4A25-2F2F-14CB7952F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73593" y="4575069"/>
              <a:ext cx="2670146" cy="2670146"/>
            </a:xfrm>
            <a:prstGeom prst="rect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3B30933-1BE3-310C-EF98-A73C8987FD7E}"/>
              </a:ext>
            </a:extLst>
          </p:cNvPr>
          <p:cNvSpPr txBox="1"/>
          <p:nvPr/>
        </p:nvSpPr>
        <p:spPr>
          <a:xfrm>
            <a:off x="6056965" y="290548"/>
            <a:ext cx="609501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b="1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Wood et al.</a:t>
            </a:r>
          </a:p>
          <a:p>
            <a:pPr algn="r"/>
            <a:r>
              <a:rPr lang="en-GB" sz="1000" b="0" i="0" u="none" strike="noStrike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</a:t>
            </a:r>
            <a:r>
              <a:rPr lang="en-GB" sz="10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drxiv</a:t>
            </a:r>
            <a:r>
              <a:rPr lang="en-GB" sz="1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preprint</a:t>
            </a:r>
          </a:p>
          <a:p>
            <a:pPr algn="r"/>
            <a:r>
              <a:rPr lang="en-GB" sz="1000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https://doi.org/10.1101/2022.08.30.22279415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8A2214-776E-0049-A853-26900AC0F492}"/>
              </a:ext>
            </a:extLst>
          </p:cNvPr>
          <p:cNvSpPr txBox="1"/>
          <p:nvPr/>
        </p:nvSpPr>
        <p:spPr>
          <a:xfrm>
            <a:off x="9140203" y="6291696"/>
            <a:ext cx="294706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b="1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Predicted vaccine uptake in Central Glasgow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552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arallelogram 38">
            <a:extLst>
              <a:ext uri="{FF2B5EF4-FFF2-40B4-BE49-F238E27FC236}">
                <a16:creationId xmlns:a16="http://schemas.microsoft.com/office/drawing/2014/main" id="{F7BB997C-F973-67F3-A67B-538511CD2D7C}"/>
              </a:ext>
            </a:extLst>
          </p:cNvPr>
          <p:cNvSpPr/>
          <p:nvPr/>
        </p:nvSpPr>
        <p:spPr>
          <a:xfrm>
            <a:off x="627323" y="0"/>
            <a:ext cx="7303697" cy="6869437"/>
          </a:xfrm>
          <a:prstGeom prst="parallelogram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29A5CD0-E48A-D041-30F1-E17EEAB678AE}"/>
              </a:ext>
            </a:extLst>
          </p:cNvPr>
          <p:cNvCxnSpPr>
            <a:cxnSpLocks/>
          </p:cNvCxnSpPr>
          <p:nvPr/>
        </p:nvCxnSpPr>
        <p:spPr>
          <a:xfrm flipH="1" flipV="1">
            <a:off x="5587793" y="1587649"/>
            <a:ext cx="727591" cy="198002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73F8711-7DB1-21B3-D2B1-610B361A851B}"/>
              </a:ext>
            </a:extLst>
          </p:cNvPr>
          <p:cNvCxnSpPr>
            <a:cxnSpLocks/>
          </p:cNvCxnSpPr>
          <p:nvPr/>
        </p:nvCxnSpPr>
        <p:spPr>
          <a:xfrm flipV="1">
            <a:off x="3857843" y="1587649"/>
            <a:ext cx="424576" cy="1909957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5E9AAF1-D173-BBAD-5BC1-B3BE52735D46}"/>
              </a:ext>
            </a:extLst>
          </p:cNvPr>
          <p:cNvCxnSpPr>
            <a:cxnSpLocks/>
          </p:cNvCxnSpPr>
          <p:nvPr/>
        </p:nvCxnSpPr>
        <p:spPr>
          <a:xfrm>
            <a:off x="627323" y="2195332"/>
            <a:ext cx="1030524" cy="547926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C0E6C75-6144-948E-18A4-93C89C833088}"/>
              </a:ext>
            </a:extLst>
          </p:cNvPr>
          <p:cNvSpPr txBox="1">
            <a:spLocks/>
          </p:cNvSpPr>
          <p:nvPr/>
        </p:nvSpPr>
        <p:spPr>
          <a:xfrm>
            <a:off x="1363741" y="4883519"/>
            <a:ext cx="2360231" cy="15896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Models of wastewater shedding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Prevalence vs shedding concentration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Optimal monitoring strategies with limited budget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7075D3-69F8-B13E-8F83-C7FA0027B020}"/>
              </a:ext>
            </a:extLst>
          </p:cNvPr>
          <p:cNvSpPr txBox="1"/>
          <p:nvPr/>
        </p:nvSpPr>
        <p:spPr>
          <a:xfrm>
            <a:off x="1743267" y="3497606"/>
            <a:ext cx="2215085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Real-time analysis of COVID-19 outcomes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Emphasis on variation with socioeconomic deprivation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B54EA52-2D81-F73E-FF4A-FA0F04EA94BB}"/>
              </a:ext>
            </a:extLst>
          </p:cNvPr>
          <p:cNvSpPr txBox="1">
            <a:spLocks/>
          </p:cNvSpPr>
          <p:nvPr/>
        </p:nvSpPr>
        <p:spPr>
          <a:xfrm>
            <a:off x="3958352" y="5034075"/>
            <a:ext cx="2148668" cy="12576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Predictive models of future vaccine uptake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Predicting variation in uptake “fall-off” with future boosters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1ADADD3-AD27-F969-EB56-E8FFD883499B}"/>
              </a:ext>
            </a:extLst>
          </p:cNvPr>
          <p:cNvSpPr txBox="1">
            <a:spLocks/>
          </p:cNvSpPr>
          <p:nvPr/>
        </p:nvSpPr>
        <p:spPr>
          <a:xfrm>
            <a:off x="59692" y="55071"/>
            <a:ext cx="1543483" cy="22580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Kao group</a:t>
            </a:r>
          </a:p>
          <a:p>
            <a:r>
              <a:rPr lang="en-US" sz="2000" b="1" dirty="0"/>
              <a:t>Early access </a:t>
            </a:r>
            <a:r>
              <a:rPr lang="en-US" sz="2000" dirty="0"/>
              <a:t>to detailed data</a:t>
            </a:r>
          </a:p>
          <a:p>
            <a:r>
              <a:rPr lang="en-US" sz="2000" dirty="0"/>
              <a:t>Experience in disease modelling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CA2FDE7-7648-24A1-E102-1AF44843F831}"/>
              </a:ext>
            </a:extLst>
          </p:cNvPr>
          <p:cNvSpPr txBox="1"/>
          <p:nvPr/>
        </p:nvSpPr>
        <p:spPr>
          <a:xfrm>
            <a:off x="4087206" y="3567673"/>
            <a:ext cx="2332099" cy="12311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Real-time monitoring of vaccine uptake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Highlighting regions of “low uptake” (hesitancy) and “slow uptake” (logistics)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AEBD4F8-DDA8-75A8-F46D-3F35BA346CAD}"/>
              </a:ext>
            </a:extLst>
          </p:cNvPr>
          <p:cNvCxnSpPr>
            <a:cxnSpLocks/>
          </p:cNvCxnSpPr>
          <p:nvPr/>
        </p:nvCxnSpPr>
        <p:spPr>
          <a:xfrm flipV="1">
            <a:off x="2966749" y="1580472"/>
            <a:ext cx="256054" cy="56095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5AE41A8-58C3-1E2B-7519-C613E3D3E002}"/>
              </a:ext>
            </a:extLst>
          </p:cNvPr>
          <p:cNvSpPr txBox="1">
            <a:spLocks/>
          </p:cNvSpPr>
          <p:nvPr/>
        </p:nvSpPr>
        <p:spPr>
          <a:xfrm>
            <a:off x="2934611" y="187433"/>
            <a:ext cx="2859835" cy="14002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i="1" dirty="0"/>
              <a:t>SCoVMod: Scotland’s Coronavirus Model</a:t>
            </a:r>
          </a:p>
          <a:p>
            <a:pPr marL="0" indent="0">
              <a:buNone/>
            </a:pPr>
            <a:r>
              <a:rPr lang="en-US" sz="1200" dirty="0"/>
              <a:t>Individual-level model of disease spread across Scotland</a:t>
            </a:r>
          </a:p>
          <a:p>
            <a:pPr marL="0" indent="0">
              <a:buNone/>
            </a:pPr>
            <a:r>
              <a:rPr lang="en-US" sz="1200" dirty="0"/>
              <a:t>Forecasts under different restrictions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F5F0570-CA70-F17E-059D-60F25FB34220}"/>
              </a:ext>
            </a:extLst>
          </p:cNvPr>
          <p:cNvSpPr txBox="1">
            <a:spLocks/>
          </p:cNvSpPr>
          <p:nvPr/>
        </p:nvSpPr>
        <p:spPr>
          <a:xfrm>
            <a:off x="7604887" y="445546"/>
            <a:ext cx="2859833" cy="1316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/>
              <a:t>Cattle disease model, rapidly adapted (early 2020) to COVID/humans by RSE </a:t>
            </a:r>
          </a:p>
          <a:p>
            <a:r>
              <a:rPr lang="en-US" sz="1600" dirty="0"/>
              <a:t>Test driven development</a:t>
            </a:r>
          </a:p>
          <a:p>
            <a:r>
              <a:rPr lang="en-US" sz="1600" dirty="0"/>
              <a:t>Paired programming</a:t>
            </a:r>
          </a:p>
        </p:txBody>
      </p:sp>
      <p:pic>
        <p:nvPicPr>
          <p:cNvPr id="28" name="Picture 27" descr="A picture containing text, font, diagram, pattern&#10;&#10;Description automatically generated">
            <a:extLst>
              <a:ext uri="{FF2B5EF4-FFF2-40B4-BE49-F238E27FC236}">
                <a16:creationId xmlns:a16="http://schemas.microsoft.com/office/drawing/2014/main" id="{1616CB4B-F68A-116E-B735-3F4348476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6492" y="3278458"/>
            <a:ext cx="4458715" cy="3470495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6DB749A-C4A1-4DC9-7EED-6ED0D60CA691}"/>
              </a:ext>
            </a:extLst>
          </p:cNvPr>
          <p:cNvCxnSpPr>
            <a:cxnSpLocks/>
            <a:stCxn id="26" idx="1"/>
          </p:cNvCxnSpPr>
          <p:nvPr/>
        </p:nvCxnSpPr>
        <p:spPr>
          <a:xfrm flipH="1" flipV="1">
            <a:off x="5794446" y="832624"/>
            <a:ext cx="1810441" cy="271255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EEEA7AF-6C5F-B3E2-5F3E-0B9D82B3E09A}"/>
              </a:ext>
            </a:extLst>
          </p:cNvPr>
          <p:cNvCxnSpPr>
            <a:cxnSpLocks/>
          </p:cNvCxnSpPr>
          <p:nvPr/>
        </p:nvCxnSpPr>
        <p:spPr>
          <a:xfrm flipV="1">
            <a:off x="4857082" y="1580472"/>
            <a:ext cx="108928" cy="656998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F375E6E-DB4C-C506-BE9C-326BE24260A0}"/>
              </a:ext>
            </a:extLst>
          </p:cNvPr>
          <p:cNvSpPr txBox="1">
            <a:spLocks/>
          </p:cNvSpPr>
          <p:nvPr/>
        </p:nvSpPr>
        <p:spPr>
          <a:xfrm>
            <a:off x="4282419" y="2108454"/>
            <a:ext cx="1810279" cy="1316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R-value estimates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Using existing case numbers to estimate past + present R-value locally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317615-AB90-4531-E17D-9B54D08559F4}"/>
              </a:ext>
            </a:extLst>
          </p:cNvPr>
          <p:cNvSpPr txBox="1"/>
          <p:nvPr/>
        </p:nvSpPr>
        <p:spPr>
          <a:xfrm>
            <a:off x="2071453" y="2110630"/>
            <a:ext cx="1955717" cy="12311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Modelling case ascertainment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Estimating true number of infections as opposed to cases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9A3E961-66F2-8F67-C92C-8AE335F4EE5F}"/>
              </a:ext>
            </a:extLst>
          </p:cNvPr>
          <p:cNvSpPr txBox="1"/>
          <p:nvPr/>
        </p:nvSpPr>
        <p:spPr>
          <a:xfrm>
            <a:off x="9294594" y="1908971"/>
            <a:ext cx="2811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/>
              <a:t>Banks et al.</a:t>
            </a:r>
            <a:r>
              <a:rPr lang="en-US" sz="1000" dirty="0"/>
              <a:t> 2022</a:t>
            </a:r>
          </a:p>
          <a:p>
            <a:pPr algn="r"/>
            <a:r>
              <a:rPr lang="en-US" sz="1000" dirty="0" err="1"/>
              <a:t>Wellcome</a:t>
            </a:r>
            <a:r>
              <a:rPr lang="en-US" sz="1000" dirty="0"/>
              <a:t> Open Research</a:t>
            </a:r>
          </a:p>
          <a:p>
            <a:pPr algn="r"/>
            <a:r>
              <a:rPr lang="en-US" sz="1000" dirty="0">
                <a:hlinkClick r:id="rId3"/>
              </a:rPr>
              <a:t>https://doi.org/10.21956%2Fwellcomeopenres.19604.r50789</a:t>
            </a:r>
            <a:endParaRPr lang="en-US" sz="1000" dirty="0"/>
          </a:p>
          <a:p>
            <a:pPr algn="r"/>
            <a:endParaRPr lang="en-US" sz="1000" dirty="0"/>
          </a:p>
          <a:p>
            <a:pPr algn="r"/>
            <a:r>
              <a:rPr lang="en-US" sz="1000" b="1" dirty="0"/>
              <a:t>Banks et al. </a:t>
            </a:r>
            <a:r>
              <a:rPr lang="en-US" sz="1000" dirty="0"/>
              <a:t>2022</a:t>
            </a:r>
          </a:p>
          <a:p>
            <a:pPr algn="r"/>
            <a:r>
              <a:rPr lang="en-US" sz="1000" dirty="0" err="1"/>
              <a:t>arXiv</a:t>
            </a:r>
            <a:r>
              <a:rPr lang="en-US" sz="1000" dirty="0"/>
              <a:t> preprint</a:t>
            </a:r>
          </a:p>
          <a:p>
            <a:pPr algn="r"/>
            <a:r>
              <a:rPr lang="en-US" sz="1000" dirty="0">
                <a:hlinkClick r:id="rId4"/>
              </a:rPr>
              <a:t>https://doi.org/10.48550/arXiv.2211.13704</a:t>
            </a:r>
            <a:r>
              <a:rPr lang="en-US" sz="1000" dirty="0"/>
              <a:t> </a:t>
            </a:r>
          </a:p>
          <a:p>
            <a:pPr algn="r"/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8749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58F3CB1-E073-7B7A-F0E0-5CC381F39E4C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6692336" y="4698938"/>
            <a:ext cx="2839744" cy="95114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D573FD68-0C23-CB11-8DA2-CFE1E583E7BA}"/>
              </a:ext>
            </a:extLst>
          </p:cNvPr>
          <p:cNvSpPr/>
          <p:nvPr/>
        </p:nvSpPr>
        <p:spPr>
          <a:xfrm rot="16200000" flipV="1">
            <a:off x="5426217" y="-1825084"/>
            <a:ext cx="7303697" cy="6227873"/>
          </a:xfrm>
          <a:prstGeom prst="parallelogram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5E9AAF1-D173-BBAD-5BC1-B3BE52735D46}"/>
              </a:ext>
            </a:extLst>
          </p:cNvPr>
          <p:cNvCxnSpPr>
            <a:cxnSpLocks/>
          </p:cNvCxnSpPr>
          <p:nvPr/>
        </p:nvCxnSpPr>
        <p:spPr>
          <a:xfrm>
            <a:off x="627323" y="2195332"/>
            <a:ext cx="1030524" cy="547926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arallelogram 38">
            <a:extLst>
              <a:ext uri="{FF2B5EF4-FFF2-40B4-BE49-F238E27FC236}">
                <a16:creationId xmlns:a16="http://schemas.microsoft.com/office/drawing/2014/main" id="{F7BB997C-F973-67F3-A67B-538511CD2D7C}"/>
              </a:ext>
            </a:extLst>
          </p:cNvPr>
          <p:cNvSpPr/>
          <p:nvPr/>
        </p:nvSpPr>
        <p:spPr>
          <a:xfrm>
            <a:off x="627323" y="0"/>
            <a:ext cx="7303697" cy="6858000"/>
          </a:xfrm>
          <a:prstGeom prst="parallelogram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F375E6E-DB4C-C506-BE9C-326BE24260A0}"/>
              </a:ext>
            </a:extLst>
          </p:cNvPr>
          <p:cNvSpPr txBox="1">
            <a:spLocks/>
          </p:cNvSpPr>
          <p:nvPr/>
        </p:nvSpPr>
        <p:spPr>
          <a:xfrm>
            <a:off x="4282419" y="2108454"/>
            <a:ext cx="1810279" cy="1316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/>
              <a:t>R-value estimates</a:t>
            </a:r>
          </a:p>
          <a:p>
            <a:pPr marL="0" indent="0">
              <a:buNone/>
            </a:pPr>
            <a:r>
              <a:rPr lang="en-US" sz="1400" dirty="0"/>
              <a:t>Using existing case numbers to estimate past + present R-value locally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C0E6C75-6144-948E-18A4-93C89C833088}"/>
              </a:ext>
            </a:extLst>
          </p:cNvPr>
          <p:cNvSpPr txBox="1">
            <a:spLocks/>
          </p:cNvSpPr>
          <p:nvPr/>
        </p:nvSpPr>
        <p:spPr>
          <a:xfrm>
            <a:off x="1363741" y="4883519"/>
            <a:ext cx="2360231" cy="15896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/>
              <a:t>Models of wastewater shedding</a:t>
            </a:r>
          </a:p>
          <a:p>
            <a:pPr marL="0" indent="0">
              <a:buNone/>
            </a:pPr>
            <a:r>
              <a:rPr lang="en-US" sz="1400" dirty="0"/>
              <a:t>Prevalence vs shedding concentration</a:t>
            </a:r>
          </a:p>
          <a:p>
            <a:pPr marL="0" indent="0">
              <a:buNone/>
            </a:pPr>
            <a:r>
              <a:rPr lang="en-US" sz="1400" dirty="0"/>
              <a:t>Optimal monitoring strategies with limited budget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7075D3-69F8-B13E-8F83-C7FA0027B020}"/>
              </a:ext>
            </a:extLst>
          </p:cNvPr>
          <p:cNvSpPr txBox="1"/>
          <p:nvPr/>
        </p:nvSpPr>
        <p:spPr>
          <a:xfrm>
            <a:off x="1743267" y="3497606"/>
            <a:ext cx="2215085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/>
              <a:t>Real-time analysis of COVID-19 outcomes</a:t>
            </a:r>
          </a:p>
          <a:p>
            <a:r>
              <a:rPr lang="en-US" sz="1400" dirty="0"/>
              <a:t>Emphasis on variation with socioeconomic deprivation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317615-AB90-4531-E17D-9B54D08559F4}"/>
              </a:ext>
            </a:extLst>
          </p:cNvPr>
          <p:cNvSpPr txBox="1"/>
          <p:nvPr/>
        </p:nvSpPr>
        <p:spPr>
          <a:xfrm>
            <a:off x="2071453" y="2110630"/>
            <a:ext cx="1955717" cy="12311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/>
              <a:t>Modelling case ascertainment</a:t>
            </a:r>
          </a:p>
          <a:p>
            <a:r>
              <a:rPr lang="en-US" sz="1400" dirty="0"/>
              <a:t>Estimating true number of infections as opposed to cases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58878D1-EC44-967F-CCFD-75C8761B6E8F}"/>
              </a:ext>
            </a:extLst>
          </p:cNvPr>
          <p:cNvGrpSpPr/>
          <p:nvPr/>
        </p:nvGrpSpPr>
        <p:grpSpPr>
          <a:xfrm>
            <a:off x="9532080" y="4558400"/>
            <a:ext cx="2592357" cy="2183363"/>
            <a:chOff x="8742784" y="2313992"/>
            <a:chExt cx="3449216" cy="218336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094B9E7-A73C-BFFC-A061-2987D66B1FD2}"/>
                </a:ext>
              </a:extLst>
            </p:cNvPr>
            <p:cNvSpPr/>
            <p:nvPr/>
          </p:nvSpPr>
          <p:spPr>
            <a:xfrm>
              <a:off x="8742784" y="2313992"/>
              <a:ext cx="3449216" cy="218336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03DE06F-0155-B8FC-4727-61B3F2B4A875}"/>
                </a:ext>
              </a:extLst>
            </p:cNvPr>
            <p:cNvSpPr txBox="1"/>
            <p:nvPr/>
          </p:nvSpPr>
          <p:spPr>
            <a:xfrm>
              <a:off x="8914233" y="3193807"/>
              <a:ext cx="3128477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b="1" dirty="0"/>
                <a:t>Public Health Scotland</a:t>
              </a:r>
              <a:endParaRPr lang="en-US" sz="16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C86681E-2DA8-27ED-55DE-434D93541D4D}"/>
                </a:ext>
              </a:extLst>
            </p:cNvPr>
            <p:cNvSpPr txBox="1"/>
            <p:nvPr/>
          </p:nvSpPr>
          <p:spPr>
            <a:xfrm>
              <a:off x="8914229" y="2523751"/>
              <a:ext cx="3128477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b="1" dirty="0"/>
                <a:t>SPI-M / SAGE</a:t>
              </a:r>
              <a:endParaRPr lang="en-US" sz="16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1FC587C-BC10-F81F-51E9-DB41EDED586A}"/>
                </a:ext>
              </a:extLst>
            </p:cNvPr>
            <p:cNvSpPr txBox="1"/>
            <p:nvPr/>
          </p:nvSpPr>
          <p:spPr>
            <a:xfrm>
              <a:off x="8914230" y="3863863"/>
              <a:ext cx="3128477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b="1" dirty="0"/>
                <a:t>Scottish Government</a:t>
              </a:r>
              <a:endParaRPr lang="en-US" sz="1600" dirty="0"/>
            </a:p>
          </p:txBody>
        </p:sp>
      </p:grp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B54EA52-2D81-F73E-FF4A-FA0F04EA94BB}"/>
              </a:ext>
            </a:extLst>
          </p:cNvPr>
          <p:cNvSpPr txBox="1">
            <a:spLocks/>
          </p:cNvSpPr>
          <p:nvPr/>
        </p:nvSpPr>
        <p:spPr>
          <a:xfrm>
            <a:off x="3958352" y="5034075"/>
            <a:ext cx="2148668" cy="12576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/>
              <a:t>Predictive models of future vaccine uptake</a:t>
            </a:r>
          </a:p>
          <a:p>
            <a:pPr marL="0" indent="0">
              <a:buNone/>
            </a:pPr>
            <a:r>
              <a:rPr lang="en-US" sz="1400" dirty="0"/>
              <a:t>Predicting variation in uptake “fall-off” with future boosters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CA2FDE7-7648-24A1-E102-1AF44843F831}"/>
              </a:ext>
            </a:extLst>
          </p:cNvPr>
          <p:cNvSpPr txBox="1"/>
          <p:nvPr/>
        </p:nvSpPr>
        <p:spPr>
          <a:xfrm>
            <a:off x="4087206" y="3567673"/>
            <a:ext cx="2332099" cy="12311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/>
              <a:t>Real-time monitoring of vaccine uptake</a:t>
            </a:r>
          </a:p>
          <a:p>
            <a:r>
              <a:rPr lang="en-US" sz="1400" dirty="0"/>
              <a:t>Highlighting regions of “low uptake” (hesitancy) and “slow uptake” (logistics)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F41322-63CD-3F25-7691-C6423A46D83C}"/>
              </a:ext>
            </a:extLst>
          </p:cNvPr>
          <p:cNvGrpSpPr/>
          <p:nvPr/>
        </p:nvGrpSpPr>
        <p:grpSpPr>
          <a:xfrm>
            <a:off x="6614576" y="2522410"/>
            <a:ext cx="1398206" cy="1243005"/>
            <a:chOff x="6172131" y="4575069"/>
            <a:chExt cx="5407159" cy="539876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6614A27-8D44-0DDD-7289-25C3F0975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06698" y="7301245"/>
              <a:ext cx="2672592" cy="2672592"/>
            </a:xfrm>
            <a:prstGeom prst="rect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57ABFB6-DE7F-CC70-E85A-66D2E5AFE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72131" y="7301245"/>
              <a:ext cx="2670147" cy="2670147"/>
            </a:xfrm>
            <a:prstGeom prst="rect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1A6A458-05FE-2299-997F-C24B10082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6698" y="4575069"/>
              <a:ext cx="2672591" cy="2672591"/>
            </a:xfrm>
            <a:prstGeom prst="rect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C493D16-EEC2-63E5-BCDD-0E5677AA9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73593" y="4575069"/>
              <a:ext cx="2670146" cy="2670146"/>
            </a:xfrm>
            <a:prstGeom prst="rect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</p:pic>
      </p:grpSp>
      <p:pic>
        <p:nvPicPr>
          <p:cNvPr id="12" name="Picture 11" descr="A picture containing map, text, atlas&#10;&#10;Description automatically generated">
            <a:extLst>
              <a:ext uri="{FF2B5EF4-FFF2-40B4-BE49-F238E27FC236}">
                <a16:creationId xmlns:a16="http://schemas.microsoft.com/office/drawing/2014/main" id="{EDCF8AFE-E60F-D0B5-3121-48E142DD7E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7569" y="1549318"/>
            <a:ext cx="1760059" cy="816041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A55D6FC-4D6F-ECAB-38A2-BF7B8E69DD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7092" y="1481834"/>
            <a:ext cx="1167161" cy="1167161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pic>
        <p:nvPicPr>
          <p:cNvPr id="17" name="Picture 16" descr="A map of a city&#10;&#10;Description automatically generated with medium confidence">
            <a:extLst>
              <a:ext uri="{FF2B5EF4-FFF2-40B4-BE49-F238E27FC236}">
                <a16:creationId xmlns:a16="http://schemas.microsoft.com/office/drawing/2014/main" id="{92E8E71C-8930-53E7-A459-E84A439D51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9162" y="187432"/>
            <a:ext cx="815591" cy="1368601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pic>
        <p:nvPicPr>
          <p:cNvPr id="18" name="Picture 17" descr="A picture containing text, screenshot, plot, font&#10;&#10;Description automatically generated">
            <a:extLst>
              <a:ext uri="{FF2B5EF4-FFF2-40B4-BE49-F238E27FC236}">
                <a16:creationId xmlns:a16="http://schemas.microsoft.com/office/drawing/2014/main" id="{E83ACE0B-0690-AAAA-0342-76F221D232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77885" y="2635783"/>
            <a:ext cx="1369909" cy="1069948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pic>
        <p:nvPicPr>
          <p:cNvPr id="23" name="Picture 22" descr="A picture containing plot, diagram, line, screenshot&#10;&#10;Description automatically generated">
            <a:extLst>
              <a:ext uri="{FF2B5EF4-FFF2-40B4-BE49-F238E27FC236}">
                <a16:creationId xmlns:a16="http://schemas.microsoft.com/office/drawing/2014/main" id="{AF0A7400-4F4E-7DBC-6BA1-136C2D7B42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04068" y="1674783"/>
            <a:ext cx="1161718" cy="851140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pic>
        <p:nvPicPr>
          <p:cNvPr id="24" name="Picture 23" descr="A picture containing diagram, line, plot, screenshot&#10;&#10;Description automatically generated">
            <a:extLst>
              <a:ext uri="{FF2B5EF4-FFF2-40B4-BE49-F238E27FC236}">
                <a16:creationId xmlns:a16="http://schemas.microsoft.com/office/drawing/2014/main" id="{3DCEABC2-24D7-78BE-6039-880686688E1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57175"/>
          <a:stretch/>
        </p:blipFill>
        <p:spPr>
          <a:xfrm>
            <a:off x="9522394" y="1506571"/>
            <a:ext cx="1104691" cy="783363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pic>
        <p:nvPicPr>
          <p:cNvPr id="25" name="Picture 24" descr="A picture containing text, font, diagram, pattern&#10;&#10;Description automatically generated">
            <a:extLst>
              <a:ext uri="{FF2B5EF4-FFF2-40B4-BE49-F238E27FC236}">
                <a16:creationId xmlns:a16="http://schemas.microsoft.com/office/drawing/2014/main" id="{A225065A-5EBD-1BAC-0673-F3D0FF51AA6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04587" y="127083"/>
            <a:ext cx="1641240" cy="1277479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pic>
        <p:nvPicPr>
          <p:cNvPr id="26" name="Picture 25" descr="A picture containing text, diagram, line, plot&#10;&#10;Description automatically generated">
            <a:extLst>
              <a:ext uri="{FF2B5EF4-FFF2-40B4-BE49-F238E27FC236}">
                <a16:creationId xmlns:a16="http://schemas.microsoft.com/office/drawing/2014/main" id="{0443CC2F-B4E7-A8C7-F143-9E12CFD5C9B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50823" y="325008"/>
            <a:ext cx="1995501" cy="1046820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3FB413A5-D78D-2247-F75E-884D9BED1EF9}"/>
              </a:ext>
            </a:extLst>
          </p:cNvPr>
          <p:cNvSpPr txBox="1">
            <a:spLocks/>
          </p:cNvSpPr>
          <p:nvPr/>
        </p:nvSpPr>
        <p:spPr>
          <a:xfrm>
            <a:off x="59692" y="55071"/>
            <a:ext cx="1543483" cy="22580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Kao group</a:t>
            </a:r>
          </a:p>
          <a:p>
            <a:r>
              <a:rPr lang="en-US" sz="2000" b="1" dirty="0"/>
              <a:t>Early access </a:t>
            </a:r>
            <a:r>
              <a:rPr lang="en-US" sz="2000" dirty="0"/>
              <a:t>to detailed data</a:t>
            </a:r>
          </a:p>
          <a:p>
            <a:r>
              <a:rPr lang="en-US" sz="2000" dirty="0"/>
              <a:t>Experience in disease modelling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73CD8EA-FE84-BBA6-6D89-A83F4C970542}"/>
              </a:ext>
            </a:extLst>
          </p:cNvPr>
          <p:cNvSpPr txBox="1">
            <a:spLocks/>
          </p:cNvSpPr>
          <p:nvPr/>
        </p:nvSpPr>
        <p:spPr>
          <a:xfrm>
            <a:off x="2934611" y="187433"/>
            <a:ext cx="2859835" cy="14002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i="1" dirty="0"/>
              <a:t>SCoVMod: Scotland’s Coronavirus Model</a:t>
            </a:r>
          </a:p>
          <a:p>
            <a:pPr marL="0" indent="0">
              <a:buNone/>
            </a:pPr>
            <a:r>
              <a:rPr lang="en-US" sz="1200" dirty="0"/>
              <a:t>Individual-level model of disease spread across Scotland</a:t>
            </a:r>
          </a:p>
          <a:p>
            <a:pPr marL="0" indent="0">
              <a:buNone/>
            </a:pPr>
            <a:r>
              <a:rPr lang="en-US" sz="1200" dirty="0"/>
              <a:t>Forecasts under different restrictions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0064ACD-8483-0B18-7258-4CDBB5E80198}"/>
              </a:ext>
            </a:extLst>
          </p:cNvPr>
          <p:cNvSpPr txBox="1"/>
          <p:nvPr/>
        </p:nvSpPr>
        <p:spPr>
          <a:xfrm rot="1056946">
            <a:off x="7511983" y="5234583"/>
            <a:ext cx="1261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Weekly</a:t>
            </a:r>
          </a:p>
          <a:p>
            <a:r>
              <a:rPr lang="en-US" sz="1600" dirty="0"/>
              <a:t>Daily</a:t>
            </a:r>
          </a:p>
          <a:p>
            <a:r>
              <a:rPr lang="en-US" sz="1600" dirty="0"/>
              <a:t>Ad-hoc</a:t>
            </a:r>
          </a:p>
        </p:txBody>
      </p:sp>
    </p:spTree>
    <p:extLst>
      <p:ext uri="{BB962C8B-B14F-4D97-AF65-F5344CB8AC3E}">
        <p14:creationId xmlns:p14="http://schemas.microsoft.com/office/powerpoint/2010/main" val="458922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news article&#10;&#10;Description automatically generated with low confidence">
            <a:extLst>
              <a:ext uri="{FF2B5EF4-FFF2-40B4-BE49-F238E27FC236}">
                <a16:creationId xmlns:a16="http://schemas.microsoft.com/office/drawing/2014/main" id="{944EC5B6-00CC-9D8C-BA44-4683D3F5F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64" y="360851"/>
            <a:ext cx="4147769" cy="5921163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4248931-164A-68B7-D85A-2C49D00B622B}"/>
              </a:ext>
            </a:extLst>
          </p:cNvPr>
          <p:cNvGrpSpPr/>
          <p:nvPr/>
        </p:nvGrpSpPr>
        <p:grpSpPr>
          <a:xfrm>
            <a:off x="8287386" y="462536"/>
            <a:ext cx="3755005" cy="6062513"/>
            <a:chOff x="2121385" y="498088"/>
            <a:chExt cx="3083726" cy="4978723"/>
          </a:xfrm>
        </p:grpSpPr>
        <p:pic>
          <p:nvPicPr>
            <p:cNvPr id="15" name="Picture 14" descr="A screenshot of a test&#10;&#10;Description automatically generated with low confidence">
              <a:extLst>
                <a:ext uri="{FF2B5EF4-FFF2-40B4-BE49-F238E27FC236}">
                  <a16:creationId xmlns:a16="http://schemas.microsoft.com/office/drawing/2014/main" id="{AD86F85B-7BBF-A342-7E8E-0EECDC4A5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84623" y="2640684"/>
              <a:ext cx="2420488" cy="2836127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pic>
          <p:nvPicPr>
            <p:cNvPr id="17" name="Picture 16" descr="A screenshot of a computer&#10;&#10;Description automatically generated with medium confidence">
              <a:extLst>
                <a:ext uri="{FF2B5EF4-FFF2-40B4-BE49-F238E27FC236}">
                  <a16:creationId xmlns:a16="http://schemas.microsoft.com/office/drawing/2014/main" id="{25C22AE7-3F1D-F797-38AB-396216E772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33474"/>
            <a:stretch/>
          </p:blipFill>
          <p:spPr>
            <a:xfrm>
              <a:off x="2121385" y="498088"/>
              <a:ext cx="2926474" cy="1849066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</p:grpSp>
      <p:pic>
        <p:nvPicPr>
          <p:cNvPr id="22" name="Picture 21" descr="A screenshot of a web page&#10;&#10;Description automatically generated with low confidence">
            <a:extLst>
              <a:ext uri="{FF2B5EF4-FFF2-40B4-BE49-F238E27FC236}">
                <a16:creationId xmlns:a16="http://schemas.microsoft.com/office/drawing/2014/main" id="{32F9D716-0E81-ED2B-0B4A-A78214DB33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0229" y="3027267"/>
            <a:ext cx="3781936" cy="354205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34672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5F0B9-D6DA-EE16-A840-27B86F9C4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8805" cy="786781"/>
          </a:xfrm>
        </p:spPr>
        <p:txBody>
          <a:bodyPr/>
          <a:lstStyle/>
          <a:p>
            <a:r>
              <a:rPr lang="en-US" b="1" dirty="0"/>
              <a:t>My experience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4F5FBEB-3764-586B-FD48-5EC3AB11E3F6}"/>
              </a:ext>
            </a:extLst>
          </p:cNvPr>
          <p:cNvSpPr txBox="1">
            <a:spLocks/>
          </p:cNvSpPr>
          <p:nvPr/>
        </p:nvSpPr>
        <p:spPr>
          <a:xfrm>
            <a:off x="4090639" y="1755001"/>
            <a:ext cx="307132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C008289-153B-5D2B-24DC-B28F9AD81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5979"/>
            <a:ext cx="10515600" cy="4650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Notable development </a:t>
            </a:r>
            <a:r>
              <a:rPr lang="en-US" sz="2400" dirty="0"/>
              <a:t>in my programming</a:t>
            </a:r>
          </a:p>
          <a:p>
            <a:pPr lvl="1"/>
            <a:r>
              <a:rPr lang="en-US" sz="2000" dirty="0"/>
              <a:t>from smaller, self-contained code to perform simpler tasks</a:t>
            </a:r>
          </a:p>
          <a:p>
            <a:pPr marL="457200" lvl="1" indent="0">
              <a:buNone/>
            </a:pPr>
            <a:r>
              <a:rPr lang="en-US" sz="2000" dirty="0"/>
              <a:t>to</a:t>
            </a:r>
          </a:p>
          <a:p>
            <a:pPr lvl="1"/>
            <a:r>
              <a:rPr lang="en-US" sz="2000" dirty="0"/>
              <a:t>“large”, complex scripts that</a:t>
            </a:r>
          </a:p>
          <a:p>
            <a:pPr lvl="2"/>
            <a:r>
              <a:rPr lang="en-US" sz="1800" dirty="0"/>
              <a:t>Are central to work that ends up in peer-review</a:t>
            </a:r>
          </a:p>
          <a:p>
            <a:pPr lvl="2"/>
            <a:r>
              <a:rPr lang="en-US" sz="1800" dirty="0"/>
              <a:t>Require extreme care with storage of data </a:t>
            </a:r>
          </a:p>
          <a:p>
            <a:pPr lvl="2"/>
            <a:r>
              <a:rPr lang="en-US" sz="1800" dirty="0"/>
              <a:t>Have spin-offs with short turnarounds</a:t>
            </a:r>
          </a:p>
          <a:p>
            <a:pPr marL="914400" lvl="2" indent="0">
              <a:buNone/>
            </a:pP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 marL="914400" lvl="2" indent="0">
              <a:buNone/>
            </a:pP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200" dirty="0"/>
              <a:t>Essential that </a:t>
            </a:r>
            <a:r>
              <a:rPr lang="en-US" sz="2200"/>
              <a:t>the work </a:t>
            </a:r>
            <a:r>
              <a:rPr lang="en-US" sz="2200" dirty="0"/>
              <a:t>is </a:t>
            </a:r>
            <a:r>
              <a:rPr lang="en-US" sz="2200" b="1" u="sng" dirty="0"/>
              <a:t>reproducible</a:t>
            </a:r>
          </a:p>
          <a:p>
            <a:pPr lvl="1"/>
            <a:r>
              <a:rPr lang="en-US" sz="1800" dirty="0"/>
              <a:t>My process for COVID was good</a:t>
            </a:r>
            <a:r>
              <a:rPr lang="en-US" sz="1800" i="1" dirty="0"/>
              <a:t> enough</a:t>
            </a:r>
            <a:r>
              <a:rPr lang="en-US" sz="1800" dirty="0"/>
              <a:t>, but very manual and caused some headaches later on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085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5F0B9-D6DA-EE16-A840-27B86F9C4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676074" cy="786781"/>
          </a:xfrm>
        </p:spPr>
        <p:txBody>
          <a:bodyPr/>
          <a:lstStyle/>
          <a:p>
            <a:r>
              <a:rPr lang="en-US" b="1" dirty="0"/>
              <a:t>Resolutions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C008289-153B-5D2B-24DC-B28F9AD81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574" y="1540159"/>
            <a:ext cx="4988369" cy="4952716"/>
          </a:xfrm>
        </p:spPr>
        <p:txBody>
          <a:bodyPr>
            <a:normAutofit/>
          </a:bodyPr>
          <a:lstStyle/>
          <a:p>
            <a:pPr lvl="2"/>
            <a:r>
              <a:rPr lang="en-US" dirty="0"/>
              <a:t>At the start of a new project, take time to set up processes for </a:t>
            </a:r>
            <a:r>
              <a:rPr lang="en-US" b="1" dirty="0"/>
              <a:t>version control</a:t>
            </a:r>
            <a:r>
              <a:rPr lang="en-US" dirty="0"/>
              <a:t>, </a:t>
            </a:r>
            <a:r>
              <a:rPr lang="en-US" b="1" dirty="0"/>
              <a:t>sharing</a:t>
            </a:r>
            <a:r>
              <a:rPr lang="en-US" dirty="0"/>
              <a:t>, </a:t>
            </a:r>
            <a:r>
              <a:rPr lang="en-US" dirty="0" err="1"/>
              <a:t>standardising</a:t>
            </a:r>
            <a:r>
              <a:rPr lang="en-US" dirty="0"/>
              <a:t> of </a:t>
            </a:r>
            <a:r>
              <a:rPr lang="en-US" b="1" dirty="0"/>
              <a:t>code structure</a:t>
            </a:r>
          </a:p>
          <a:p>
            <a:pPr lvl="2"/>
            <a:endParaRPr lang="en-US" b="1" dirty="0"/>
          </a:p>
          <a:p>
            <a:pPr lvl="2"/>
            <a:r>
              <a:rPr lang="en-US" dirty="0"/>
              <a:t>Essential for my next project: The </a:t>
            </a:r>
            <a:r>
              <a:rPr lang="en-US" i="1" dirty="0"/>
              <a:t>aim </a:t>
            </a:r>
            <a:r>
              <a:rPr lang="en-US" dirty="0"/>
              <a:t>is to develop methods to be used by others!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2-3 days spent at the start of a project learning some basic git commands saves weeks later on!</a:t>
            </a:r>
          </a:p>
        </p:txBody>
      </p:sp>
      <p:pic>
        <p:nvPicPr>
          <p:cNvPr id="5" name="Picture 4" descr="A screenshot of a computer program&#10;&#10;Description automatically generated with medium confidence">
            <a:extLst>
              <a:ext uri="{FF2B5EF4-FFF2-40B4-BE49-F238E27FC236}">
                <a16:creationId xmlns:a16="http://schemas.microsoft.com/office/drawing/2014/main" id="{EDC512AC-B310-EA20-E1AC-56BF5FD2D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393" y="268143"/>
            <a:ext cx="4988370" cy="4238543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CB600F3D-1581-1F66-06D9-78F0D3CC52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295"/>
          <a:stretch/>
        </p:blipFill>
        <p:spPr>
          <a:xfrm>
            <a:off x="8304352" y="4016517"/>
            <a:ext cx="3676073" cy="2688940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chemeClr val="bg1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8291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D11E4-B9BD-35D4-49E6-0E83ABF7A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5534"/>
          </a:xfrm>
        </p:spPr>
        <p:txBody>
          <a:bodyPr>
            <a:normAutofit/>
          </a:bodyPr>
          <a:lstStyle/>
          <a:p>
            <a:r>
              <a:rPr lang="en-US" b="1" dirty="0"/>
              <a:t>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EF236-4E98-EA6E-9C2B-7FA8B93A5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5979"/>
            <a:ext cx="10515600" cy="4650983"/>
          </a:xfrm>
        </p:spPr>
        <p:txBody>
          <a:bodyPr>
            <a:normAutofit fontScale="77500" lnSpcReduction="20000"/>
          </a:bodyPr>
          <a:lstStyle/>
          <a:p>
            <a:r>
              <a:rPr lang="en-US" i="1" dirty="0"/>
              <a:t>2011 - 2015	</a:t>
            </a:r>
            <a:r>
              <a:rPr lang="en-US" b="1" dirty="0" err="1"/>
              <a:t>MSci</a:t>
            </a:r>
            <a:r>
              <a:rPr lang="en-US" b="1" dirty="0"/>
              <a:t> Theoretical Physics </a:t>
            </a:r>
            <a:r>
              <a:rPr lang="en-US" dirty="0"/>
              <a:t>(Nottingham)</a:t>
            </a:r>
          </a:p>
          <a:p>
            <a:r>
              <a:rPr lang="en-US" i="1" dirty="0"/>
              <a:t>2015 - 2019 	</a:t>
            </a:r>
            <a:r>
              <a:rPr lang="en-US" b="1" dirty="0"/>
              <a:t>PhD Theoretical Physics </a:t>
            </a:r>
            <a:r>
              <a:rPr lang="en-US" dirty="0"/>
              <a:t>(Edinburgh)</a:t>
            </a:r>
          </a:p>
          <a:p>
            <a:pPr lvl="1"/>
            <a:r>
              <a:rPr lang="en-US" sz="2300" i="1" dirty="0"/>
              <a:t>Nonequilibrium statistical mechanics</a:t>
            </a:r>
          </a:p>
          <a:p>
            <a:pPr lvl="1"/>
            <a:r>
              <a:rPr lang="en-US" sz="2300" i="1" dirty="0">
                <a:solidFill>
                  <a:srgbClr val="FF0000"/>
                </a:solidFill>
              </a:rPr>
              <a:t>Mathematica, MATLAB, pen and paper</a:t>
            </a:r>
          </a:p>
          <a:p>
            <a:pPr lvl="1"/>
            <a:r>
              <a:rPr lang="en-US" sz="2300" dirty="0">
                <a:solidFill>
                  <a:schemeClr val="accent1">
                    <a:lumMod val="75000"/>
                  </a:schemeClr>
                </a:solidFill>
              </a:rPr>
              <a:t>Learned: how to go about solving a problem</a:t>
            </a:r>
          </a:p>
          <a:p>
            <a:endParaRPr lang="en-US" sz="2600" dirty="0"/>
          </a:p>
          <a:p>
            <a:r>
              <a:rPr lang="en-US" i="1" dirty="0"/>
              <a:t>2019 - 2021 	</a:t>
            </a:r>
            <a:r>
              <a:rPr lang="en-US" b="1" dirty="0"/>
              <a:t>Industry</a:t>
            </a:r>
            <a:r>
              <a:rPr lang="en-US" dirty="0"/>
              <a:t> (fintech)</a:t>
            </a:r>
          </a:p>
          <a:p>
            <a:pPr lvl="1"/>
            <a:r>
              <a:rPr lang="en-US" sz="2300" dirty="0"/>
              <a:t>Automating </a:t>
            </a:r>
            <a:r>
              <a:rPr lang="en-US" sz="2300" i="1" dirty="0"/>
              <a:t>reconciliation</a:t>
            </a:r>
            <a:r>
              <a:rPr lang="en-US" sz="2300" dirty="0"/>
              <a:t> of trading data from different sources (traders, banks, Bloomberg </a:t>
            </a:r>
            <a:r>
              <a:rPr lang="en-US" sz="2300" dirty="0" err="1"/>
              <a:t>etc</a:t>
            </a:r>
            <a:r>
              <a:rPr lang="en-US" sz="2300" dirty="0"/>
              <a:t>)</a:t>
            </a:r>
          </a:p>
          <a:p>
            <a:pPr lvl="1"/>
            <a:r>
              <a:rPr lang="en-US" sz="2300" i="1" dirty="0">
                <a:solidFill>
                  <a:srgbClr val="FF0000"/>
                </a:solidFill>
              </a:rPr>
              <a:t>SQL, Excel</a:t>
            </a:r>
          </a:p>
          <a:p>
            <a:pPr lvl="1"/>
            <a:r>
              <a:rPr lang="en-US" sz="2300" dirty="0">
                <a:solidFill>
                  <a:schemeClr val="accent1">
                    <a:lumMod val="75000"/>
                  </a:schemeClr>
                </a:solidFill>
              </a:rPr>
              <a:t>Learned: how to deal with high-</a:t>
            </a:r>
            <a:r>
              <a:rPr lang="en-US" sz="2300" dirty="0" err="1">
                <a:solidFill>
                  <a:schemeClr val="accent1">
                    <a:lumMod val="75000"/>
                  </a:schemeClr>
                </a:solidFill>
              </a:rPr>
              <a:t>freq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</a:rPr>
              <a:t>/high-volume/messy/“real” data</a:t>
            </a:r>
          </a:p>
          <a:p>
            <a:endParaRPr lang="en-US" dirty="0"/>
          </a:p>
          <a:p>
            <a:r>
              <a:rPr lang="en-US" i="1" dirty="0"/>
              <a:t>2021</a:t>
            </a:r>
            <a:r>
              <a:rPr lang="en-US" dirty="0"/>
              <a:t> - 	</a:t>
            </a:r>
            <a:r>
              <a:rPr lang="en-US" b="1" dirty="0"/>
              <a:t>Postdoc @ Roslin, Kao group</a:t>
            </a:r>
          </a:p>
          <a:p>
            <a:pPr lvl="1"/>
            <a:r>
              <a:rPr lang="en-US" sz="2300" dirty="0"/>
              <a:t>Applying data science to understand patterns in infectious diseases</a:t>
            </a:r>
          </a:p>
          <a:p>
            <a:pPr lvl="1"/>
            <a:r>
              <a:rPr lang="en-US" sz="2300" i="1" dirty="0">
                <a:solidFill>
                  <a:srgbClr val="FF0000"/>
                </a:solidFill>
              </a:rPr>
              <a:t>R</a:t>
            </a:r>
          </a:p>
          <a:p>
            <a:pPr lvl="1"/>
            <a:r>
              <a:rPr lang="en-US" sz="2300" dirty="0">
                <a:solidFill>
                  <a:schemeClr val="accent1">
                    <a:lumMod val="75000"/>
                  </a:schemeClr>
                </a:solidFill>
              </a:rPr>
              <a:t>Learned: how to pull insightful things from data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249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5F0B9-D6DA-EE16-A840-27B86F9C4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8805" cy="786781"/>
          </a:xfrm>
        </p:spPr>
        <p:txBody>
          <a:bodyPr/>
          <a:lstStyle/>
          <a:p>
            <a:r>
              <a:rPr lang="en-US" b="1" dirty="0"/>
              <a:t>Kao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88868-3574-159E-538B-2A0844C71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056" y="2294315"/>
            <a:ext cx="2005940" cy="408812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Present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Rowland Kao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Anthony Wood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Tijani Sulaimon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Anna 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Gamza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⭐️ </a:t>
            </a:r>
            <a:r>
              <a:rPr lang="en-US" sz="16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Chris Banks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Ewan Colman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⭐️ </a:t>
            </a:r>
            <a:r>
              <a:rPr lang="en-US" sz="16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Aeron Sanchez 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Muhammad Bilal</a:t>
            </a:r>
          </a:p>
          <a:p>
            <a:pPr marL="0" indent="0">
              <a:buNone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⭐️ </a:t>
            </a:r>
            <a:r>
              <a:rPr lang="en-US" sz="16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 Engineers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57A416F-454D-D4A4-7C4C-288A260E1127}"/>
              </a:ext>
            </a:extLst>
          </p:cNvPr>
          <p:cNvSpPr txBox="1">
            <a:spLocks/>
          </p:cNvSpPr>
          <p:nvPr/>
        </p:nvSpPr>
        <p:spPr>
          <a:xfrm>
            <a:off x="4977363" y="1186993"/>
            <a:ext cx="7477392" cy="21229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Models of infectious disease transmission (often informed by “big” data)</a:t>
            </a:r>
          </a:p>
          <a:p>
            <a:pPr lvl="1"/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Networks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Derived from populations, trading patterns, sewers, commutes, Twitter…</a:t>
            </a:r>
          </a:p>
          <a:p>
            <a:pPr lvl="1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Genetic sequences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Comparing samples to infer who-infected whom</a:t>
            </a:r>
          </a:p>
          <a:p>
            <a:pPr lvl="1"/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EEB657-1780-3DBA-C9C7-7AB18B726F2D}"/>
              </a:ext>
            </a:extLst>
          </p:cNvPr>
          <p:cNvSpPr txBox="1"/>
          <p:nvPr/>
        </p:nvSpPr>
        <p:spPr>
          <a:xfrm>
            <a:off x="5037387" y="4430534"/>
            <a:ext cx="351045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Current diseases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Rift Valley fever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Avian influenza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Bovine viral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diarrhoea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Rumours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behaviour”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Bovine TB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COVID-19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14EF56-4CCD-E0F2-CA63-6AC71D3D664C}"/>
              </a:ext>
            </a:extLst>
          </p:cNvPr>
          <p:cNvCxnSpPr/>
          <p:nvPr/>
        </p:nvCxnSpPr>
        <p:spPr>
          <a:xfrm>
            <a:off x="4698124" y="1530859"/>
            <a:ext cx="0" cy="4949083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868594BC-4F33-C28D-5AEC-B70A0CF25C66}"/>
              </a:ext>
            </a:extLst>
          </p:cNvPr>
          <p:cNvSpPr/>
          <p:nvPr/>
        </p:nvSpPr>
        <p:spPr>
          <a:xfrm>
            <a:off x="4977363" y="1558855"/>
            <a:ext cx="7046466" cy="3325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ABCE81A-6637-318D-56BF-1D31C9B61B6C}"/>
              </a:ext>
            </a:extLst>
          </p:cNvPr>
          <p:cNvSpPr txBox="1">
            <a:spLocks/>
          </p:cNvSpPr>
          <p:nvPr/>
        </p:nvSpPr>
        <p:spPr>
          <a:xfrm>
            <a:off x="2412946" y="2294315"/>
            <a:ext cx="2005940" cy="4019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u="sng" dirty="0">
                <a:latin typeface="Calibri" panose="020F0502020204030204" pitchFamily="34" charset="0"/>
                <a:cs typeface="Calibri" panose="020F0502020204030204" pitchFamily="34" charset="0"/>
              </a:rPr>
              <a:t>Past</a:t>
            </a:r>
          </a:p>
          <a:p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Paul </a:t>
            </a:r>
            <a:r>
              <a:rPr lang="en-GB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Bessell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400" b="0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Anne-Sophie </a:t>
            </a:r>
            <a:r>
              <a:rPr lang="en-GB" sz="1400" b="0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Ruget</a:t>
            </a:r>
            <a:endParaRPr lang="en-GB" sz="1400" b="0" u="none" strike="noStrike" dirty="0">
              <a:solidFill>
                <a:srgbClr val="22222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⭐️ </a:t>
            </a:r>
            <a:r>
              <a:rPr lang="en-GB" sz="1400" b="0" u="none" strike="noStrike" dirty="0">
                <a:solidFill>
                  <a:srgbClr val="FFC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Tom Doherty</a:t>
            </a:r>
          </a:p>
          <a:p>
            <a:r>
              <a:rPr lang="en-GB" sz="1400" b="0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Sam Lycett</a:t>
            </a:r>
          </a:p>
          <a:p>
            <a:r>
              <a:rPr lang="en-GB" sz="1400" b="0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Gianluigi Rossi</a:t>
            </a:r>
          </a:p>
          <a:p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Jess Enright</a:t>
            </a:r>
          </a:p>
          <a:p>
            <a:r>
              <a:rPr lang="en-GB" sz="1400" dirty="0" err="1">
                <a:effectLst/>
                <a:latin typeface="CMSSBX10"/>
              </a:rPr>
              <a:t>Gavrila</a:t>
            </a:r>
            <a:r>
              <a:rPr lang="en-GB" sz="1400" dirty="0">
                <a:effectLst/>
                <a:latin typeface="CMSSBX10"/>
              </a:rPr>
              <a:t> </a:t>
            </a:r>
            <a:r>
              <a:rPr lang="en-GB" sz="1400" dirty="0" err="1">
                <a:effectLst/>
                <a:latin typeface="CMSSBX10"/>
              </a:rPr>
              <a:t>Puspitarani</a:t>
            </a:r>
            <a:endParaRPr lang="en-GB" sz="1400" dirty="0">
              <a:effectLst/>
              <a:latin typeface="CMSSBX10"/>
            </a:endParaRPr>
          </a:p>
          <a:p>
            <a:endParaRPr lang="en-GB" sz="1400" dirty="0">
              <a:latin typeface="CMSSBX10"/>
            </a:endParaRPr>
          </a:p>
          <a:p>
            <a:pPr marL="0" indent="0">
              <a:buNone/>
            </a:pPr>
            <a:r>
              <a:rPr lang="en-GB" sz="1400" u="sng" dirty="0">
                <a:latin typeface="CMSSBX10"/>
              </a:rPr>
              <a:t>Collaborators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Anne Marie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MacKintosh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Martine Stead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A08961-7FBA-9BAE-5332-B72C682E3123}"/>
              </a:ext>
            </a:extLst>
          </p:cNvPr>
          <p:cNvSpPr txBox="1"/>
          <p:nvPr/>
        </p:nvSpPr>
        <p:spPr>
          <a:xfrm>
            <a:off x="507056" y="1530859"/>
            <a:ext cx="39118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Mix of vets, mathematicians, physicists, software engineers, computer scientists</a:t>
            </a:r>
          </a:p>
        </p:txBody>
      </p:sp>
    </p:spTree>
    <p:extLst>
      <p:ext uri="{BB962C8B-B14F-4D97-AF65-F5344CB8AC3E}">
        <p14:creationId xmlns:p14="http://schemas.microsoft.com/office/powerpoint/2010/main" val="79427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5D187-C5BE-3690-8D30-CCA4C8352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7681"/>
            <a:ext cx="10515600" cy="1325563"/>
          </a:xfrm>
        </p:spPr>
        <p:txBody>
          <a:bodyPr/>
          <a:lstStyle/>
          <a:p>
            <a:r>
              <a:rPr lang="en-US" b="1" dirty="0"/>
              <a:t>What happened in COVID-19?</a:t>
            </a:r>
          </a:p>
        </p:txBody>
      </p:sp>
    </p:spTree>
    <p:extLst>
      <p:ext uri="{BB962C8B-B14F-4D97-AF65-F5344CB8AC3E}">
        <p14:creationId xmlns:p14="http://schemas.microsoft.com/office/powerpoint/2010/main" val="3977709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92E16B5-E403-0626-52DC-DAB43CBBB1F2}"/>
              </a:ext>
            </a:extLst>
          </p:cNvPr>
          <p:cNvSpPr txBox="1">
            <a:spLocks/>
          </p:cNvSpPr>
          <p:nvPr/>
        </p:nvSpPr>
        <p:spPr>
          <a:xfrm>
            <a:off x="59692" y="55071"/>
            <a:ext cx="1543483" cy="22580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Kao group</a:t>
            </a:r>
          </a:p>
          <a:p>
            <a:r>
              <a:rPr lang="en-US" sz="2000" b="1" dirty="0"/>
              <a:t>Early access </a:t>
            </a:r>
            <a:r>
              <a:rPr lang="en-US" sz="2000" dirty="0"/>
              <a:t>to detailed data</a:t>
            </a:r>
          </a:p>
          <a:p>
            <a:r>
              <a:rPr lang="en-US" sz="2000" dirty="0"/>
              <a:t>Experience in disease modelling</a:t>
            </a:r>
          </a:p>
        </p:txBody>
      </p:sp>
    </p:spTree>
    <p:extLst>
      <p:ext uri="{BB962C8B-B14F-4D97-AF65-F5344CB8AC3E}">
        <p14:creationId xmlns:p14="http://schemas.microsoft.com/office/powerpoint/2010/main" val="3502197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5E9AAF1-D173-BBAD-5BC1-B3BE52735D46}"/>
              </a:ext>
            </a:extLst>
          </p:cNvPr>
          <p:cNvCxnSpPr>
            <a:cxnSpLocks/>
          </p:cNvCxnSpPr>
          <p:nvPr/>
        </p:nvCxnSpPr>
        <p:spPr>
          <a:xfrm>
            <a:off x="627323" y="2195332"/>
            <a:ext cx="1030524" cy="547926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arallelogram 38">
            <a:extLst>
              <a:ext uri="{FF2B5EF4-FFF2-40B4-BE49-F238E27FC236}">
                <a16:creationId xmlns:a16="http://schemas.microsoft.com/office/drawing/2014/main" id="{F7BB997C-F973-67F3-A67B-538511CD2D7C}"/>
              </a:ext>
            </a:extLst>
          </p:cNvPr>
          <p:cNvSpPr/>
          <p:nvPr/>
        </p:nvSpPr>
        <p:spPr>
          <a:xfrm>
            <a:off x="627323" y="0"/>
            <a:ext cx="7303697" cy="6869437"/>
          </a:xfrm>
          <a:prstGeom prst="parallelogram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317615-AB90-4531-E17D-9B54D08559F4}"/>
              </a:ext>
            </a:extLst>
          </p:cNvPr>
          <p:cNvSpPr txBox="1"/>
          <p:nvPr/>
        </p:nvSpPr>
        <p:spPr>
          <a:xfrm>
            <a:off x="2071453" y="2110630"/>
            <a:ext cx="1955717" cy="12311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/>
              <a:t>Modelling case ascertainment</a:t>
            </a:r>
          </a:p>
          <a:p>
            <a:r>
              <a:rPr lang="en-US" sz="1400" dirty="0"/>
              <a:t>Estimating true number of infections as opposed to cases</a:t>
            </a:r>
          </a:p>
        </p:txBody>
      </p:sp>
      <p:pic>
        <p:nvPicPr>
          <p:cNvPr id="3" name="Picture 2" descr="A picture containing text, diagram, line, plot&#10;&#10;Description automatically generated">
            <a:extLst>
              <a:ext uri="{FF2B5EF4-FFF2-40B4-BE49-F238E27FC236}">
                <a16:creationId xmlns:a16="http://schemas.microsoft.com/office/drawing/2014/main" id="{71F31822-3E43-A78C-1F32-4DA3E6A24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437" y="2469295"/>
            <a:ext cx="6256586" cy="3282143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A9FC17-D534-52D7-FF22-8502CEDD419E}"/>
              </a:ext>
            </a:extLst>
          </p:cNvPr>
          <p:cNvSpPr txBox="1"/>
          <p:nvPr/>
        </p:nvSpPr>
        <p:spPr>
          <a:xfrm>
            <a:off x="9666380" y="1907863"/>
            <a:ext cx="24659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/>
              <a:t>Colman</a:t>
            </a:r>
            <a:r>
              <a:rPr lang="en-US" sz="1000" dirty="0"/>
              <a:t> </a:t>
            </a:r>
            <a:r>
              <a:rPr lang="en-US" sz="1000" b="1" dirty="0"/>
              <a:t>et al. </a:t>
            </a:r>
            <a:r>
              <a:rPr lang="en-US" sz="1000" dirty="0"/>
              <a:t>2023</a:t>
            </a:r>
          </a:p>
          <a:p>
            <a:pPr algn="r"/>
            <a:r>
              <a:rPr lang="en-US" sz="1000" dirty="0"/>
              <a:t>Journal of Theoretical Biology</a:t>
            </a:r>
          </a:p>
          <a:p>
            <a:pPr algn="r"/>
            <a:r>
              <a:rPr lang="en-US" sz="1000" dirty="0">
                <a:hlinkClick r:id="rId3"/>
              </a:rPr>
              <a:t>https://doi.org/10.1016/j.jtbi.2022.111333</a:t>
            </a:r>
            <a:r>
              <a:rPr lang="en-US" sz="1000" dirty="0"/>
              <a:t>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2C10922-A583-CAFD-81A0-D50052393366}"/>
              </a:ext>
            </a:extLst>
          </p:cNvPr>
          <p:cNvSpPr txBox="1">
            <a:spLocks/>
          </p:cNvSpPr>
          <p:nvPr/>
        </p:nvSpPr>
        <p:spPr>
          <a:xfrm>
            <a:off x="59692" y="55071"/>
            <a:ext cx="1543483" cy="22580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Kao group</a:t>
            </a:r>
          </a:p>
          <a:p>
            <a:r>
              <a:rPr lang="en-US" sz="2000" b="1" dirty="0"/>
              <a:t>Early access </a:t>
            </a:r>
            <a:r>
              <a:rPr lang="en-US" sz="2000" dirty="0"/>
              <a:t>to detailed data</a:t>
            </a:r>
          </a:p>
          <a:p>
            <a:r>
              <a:rPr lang="en-US" sz="2000" dirty="0"/>
              <a:t>Experience in disease modelling</a:t>
            </a:r>
          </a:p>
        </p:txBody>
      </p:sp>
    </p:spTree>
    <p:extLst>
      <p:ext uri="{BB962C8B-B14F-4D97-AF65-F5344CB8AC3E}">
        <p14:creationId xmlns:p14="http://schemas.microsoft.com/office/powerpoint/2010/main" val="2373708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5E9AAF1-D173-BBAD-5BC1-B3BE52735D46}"/>
              </a:ext>
            </a:extLst>
          </p:cNvPr>
          <p:cNvCxnSpPr>
            <a:cxnSpLocks/>
          </p:cNvCxnSpPr>
          <p:nvPr/>
        </p:nvCxnSpPr>
        <p:spPr>
          <a:xfrm>
            <a:off x="627323" y="2195332"/>
            <a:ext cx="1030524" cy="547926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arallelogram 38">
            <a:extLst>
              <a:ext uri="{FF2B5EF4-FFF2-40B4-BE49-F238E27FC236}">
                <a16:creationId xmlns:a16="http://schemas.microsoft.com/office/drawing/2014/main" id="{F7BB997C-F973-67F3-A67B-538511CD2D7C}"/>
              </a:ext>
            </a:extLst>
          </p:cNvPr>
          <p:cNvSpPr/>
          <p:nvPr/>
        </p:nvSpPr>
        <p:spPr>
          <a:xfrm>
            <a:off x="627323" y="0"/>
            <a:ext cx="7303697" cy="6869437"/>
          </a:xfrm>
          <a:prstGeom prst="parallelogram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7075D3-69F8-B13E-8F83-C7FA0027B020}"/>
              </a:ext>
            </a:extLst>
          </p:cNvPr>
          <p:cNvSpPr txBox="1"/>
          <p:nvPr/>
        </p:nvSpPr>
        <p:spPr>
          <a:xfrm>
            <a:off x="1743267" y="3497606"/>
            <a:ext cx="2215085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/>
              <a:t>Real-time analysis of COVID-19 outcomes</a:t>
            </a:r>
          </a:p>
          <a:p>
            <a:r>
              <a:rPr lang="en-US" sz="1400" dirty="0"/>
              <a:t>Emphasis on variation with socioeconomic deprivation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317615-AB90-4531-E17D-9B54D08559F4}"/>
              </a:ext>
            </a:extLst>
          </p:cNvPr>
          <p:cNvSpPr txBox="1"/>
          <p:nvPr/>
        </p:nvSpPr>
        <p:spPr>
          <a:xfrm>
            <a:off x="2071453" y="2110630"/>
            <a:ext cx="1955717" cy="12311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Modelling case ascertainment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Estimating true number of infections as opposed to cases</a:t>
            </a:r>
          </a:p>
        </p:txBody>
      </p:sp>
      <p:pic>
        <p:nvPicPr>
          <p:cNvPr id="11" name="Picture 10" descr="A map of the united kingdom&#10;&#10;Description automatically generated with medium confidence">
            <a:extLst>
              <a:ext uri="{FF2B5EF4-FFF2-40B4-BE49-F238E27FC236}">
                <a16:creationId xmlns:a16="http://schemas.microsoft.com/office/drawing/2014/main" id="{ABD62A86-A313-1B9E-ED12-0966385B58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9"/>
          <a:stretch/>
        </p:blipFill>
        <p:spPr>
          <a:xfrm>
            <a:off x="6570245" y="617033"/>
            <a:ext cx="5551196" cy="6142457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325849C-AB84-54A2-B668-238AE0733A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2"/>
          <a:stretch/>
        </p:blipFill>
        <p:spPr>
          <a:xfrm>
            <a:off x="4364528" y="2195332"/>
            <a:ext cx="4125129" cy="3090504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27CAB8-FB67-4FF0-07F2-38CA2A6536D3}"/>
              </a:ext>
            </a:extLst>
          </p:cNvPr>
          <p:cNvSpPr txBox="1"/>
          <p:nvPr/>
        </p:nvSpPr>
        <p:spPr>
          <a:xfrm>
            <a:off x="9050891" y="0"/>
            <a:ext cx="31411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/>
              <a:t>Wood et al. </a:t>
            </a:r>
            <a:r>
              <a:rPr lang="en-US" sz="1000" dirty="0"/>
              <a:t>2022</a:t>
            </a:r>
          </a:p>
          <a:p>
            <a:pPr algn="r"/>
            <a:r>
              <a:rPr lang="en-US" sz="1000" dirty="0" err="1"/>
              <a:t>Medrxiv</a:t>
            </a:r>
            <a:r>
              <a:rPr lang="en-US" sz="1000" dirty="0"/>
              <a:t> preprint</a:t>
            </a:r>
          </a:p>
          <a:p>
            <a:pPr algn="r"/>
            <a:r>
              <a:rPr lang="en-GB" sz="1000" b="0" i="0" u="none" strike="noStrike" dirty="0">
                <a:solidFill>
                  <a:srgbClr val="333333"/>
                </a:solidFill>
                <a:effectLst/>
                <a:latin typeface="GillSansRegular"/>
                <a:hlinkClick r:id="rId4"/>
              </a:rPr>
              <a:t>https://doi.org/10.1101/2022.08.03.22278013</a:t>
            </a:r>
            <a:r>
              <a:rPr lang="en-GB" sz="1000" b="0" i="0" u="none" strike="noStrike" dirty="0">
                <a:solidFill>
                  <a:srgbClr val="333333"/>
                </a:solidFill>
                <a:effectLst/>
                <a:latin typeface="GillSansRegular"/>
              </a:rPr>
              <a:t> </a:t>
            </a:r>
            <a:endParaRPr lang="en-US" sz="1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7D49D-6E4F-9B7F-1DCB-A540F95BEBA5}"/>
              </a:ext>
            </a:extLst>
          </p:cNvPr>
          <p:cNvSpPr txBox="1">
            <a:spLocks/>
          </p:cNvSpPr>
          <p:nvPr/>
        </p:nvSpPr>
        <p:spPr>
          <a:xfrm>
            <a:off x="59692" y="55071"/>
            <a:ext cx="1543483" cy="22580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Kao group</a:t>
            </a:r>
          </a:p>
          <a:p>
            <a:r>
              <a:rPr lang="en-US" sz="2000" b="1" dirty="0"/>
              <a:t>Early access </a:t>
            </a:r>
            <a:r>
              <a:rPr lang="en-US" sz="2000" dirty="0"/>
              <a:t>to detailed data</a:t>
            </a:r>
          </a:p>
          <a:p>
            <a:r>
              <a:rPr lang="en-US" sz="2000" dirty="0"/>
              <a:t>Experience in disease modelling</a:t>
            </a:r>
          </a:p>
        </p:txBody>
      </p:sp>
    </p:spTree>
    <p:extLst>
      <p:ext uri="{BB962C8B-B14F-4D97-AF65-F5344CB8AC3E}">
        <p14:creationId xmlns:p14="http://schemas.microsoft.com/office/powerpoint/2010/main" val="3733938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5E9AAF1-D173-BBAD-5BC1-B3BE52735D46}"/>
              </a:ext>
            </a:extLst>
          </p:cNvPr>
          <p:cNvCxnSpPr>
            <a:cxnSpLocks/>
          </p:cNvCxnSpPr>
          <p:nvPr/>
        </p:nvCxnSpPr>
        <p:spPr>
          <a:xfrm>
            <a:off x="627323" y="2195332"/>
            <a:ext cx="1030524" cy="547926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arallelogram 38">
            <a:extLst>
              <a:ext uri="{FF2B5EF4-FFF2-40B4-BE49-F238E27FC236}">
                <a16:creationId xmlns:a16="http://schemas.microsoft.com/office/drawing/2014/main" id="{F7BB997C-F973-67F3-A67B-538511CD2D7C}"/>
              </a:ext>
            </a:extLst>
          </p:cNvPr>
          <p:cNvSpPr/>
          <p:nvPr/>
        </p:nvSpPr>
        <p:spPr>
          <a:xfrm>
            <a:off x="627323" y="0"/>
            <a:ext cx="7303697" cy="6869437"/>
          </a:xfrm>
          <a:prstGeom prst="parallelogram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F375E6E-DB4C-C506-BE9C-326BE24260A0}"/>
              </a:ext>
            </a:extLst>
          </p:cNvPr>
          <p:cNvSpPr txBox="1">
            <a:spLocks/>
          </p:cNvSpPr>
          <p:nvPr/>
        </p:nvSpPr>
        <p:spPr>
          <a:xfrm>
            <a:off x="4282419" y="2108454"/>
            <a:ext cx="1810279" cy="1316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/>
              <a:t>R-value estimates</a:t>
            </a:r>
          </a:p>
          <a:p>
            <a:pPr marL="0" indent="0">
              <a:buNone/>
            </a:pPr>
            <a:r>
              <a:rPr lang="en-US" sz="1400" dirty="0"/>
              <a:t>Using existing case numbers to estimate past + present R-value locally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7075D3-69F8-B13E-8F83-C7FA0027B020}"/>
              </a:ext>
            </a:extLst>
          </p:cNvPr>
          <p:cNvSpPr txBox="1"/>
          <p:nvPr/>
        </p:nvSpPr>
        <p:spPr>
          <a:xfrm>
            <a:off x="1743267" y="3497606"/>
            <a:ext cx="2215085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Real-time analysis of COVID-19 outcomes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Emphasis on variation with socioeconomic deprivation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317615-AB90-4531-E17D-9B54D08559F4}"/>
              </a:ext>
            </a:extLst>
          </p:cNvPr>
          <p:cNvSpPr txBox="1"/>
          <p:nvPr/>
        </p:nvSpPr>
        <p:spPr>
          <a:xfrm>
            <a:off x="2071453" y="2110630"/>
            <a:ext cx="1955717" cy="12311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Modelling case ascertainment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Estimating true number of infections as opposed to cases</a:t>
            </a:r>
          </a:p>
        </p:txBody>
      </p:sp>
      <p:pic>
        <p:nvPicPr>
          <p:cNvPr id="3" name="Picture 2" descr="A picture containing plot, diagram, line, screenshot&#10;&#10;Description automatically generated">
            <a:extLst>
              <a:ext uri="{FF2B5EF4-FFF2-40B4-BE49-F238E27FC236}">
                <a16:creationId xmlns:a16="http://schemas.microsoft.com/office/drawing/2014/main" id="{561936DC-E429-96B2-1A14-E753454ED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418" y="2469295"/>
            <a:ext cx="5859946" cy="4293327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9C8515-6535-6195-0A3A-317E4F7B8394}"/>
              </a:ext>
            </a:extLst>
          </p:cNvPr>
          <p:cNvSpPr txBox="1"/>
          <p:nvPr/>
        </p:nvSpPr>
        <p:spPr>
          <a:xfrm>
            <a:off x="9666380" y="2190049"/>
            <a:ext cx="24659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/>
              <a:t> Chris Banks, Aeron Sanchez</a:t>
            </a:r>
            <a:endParaRPr lang="en-US" sz="10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DDFD82F-1BF5-A4AB-5438-4C515B2C1FCD}"/>
              </a:ext>
            </a:extLst>
          </p:cNvPr>
          <p:cNvSpPr txBox="1">
            <a:spLocks/>
          </p:cNvSpPr>
          <p:nvPr/>
        </p:nvSpPr>
        <p:spPr>
          <a:xfrm>
            <a:off x="59692" y="55071"/>
            <a:ext cx="1543483" cy="22580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Kao group</a:t>
            </a:r>
          </a:p>
          <a:p>
            <a:r>
              <a:rPr lang="en-US" sz="2000" b="1" dirty="0"/>
              <a:t>Early access </a:t>
            </a:r>
            <a:r>
              <a:rPr lang="en-US" sz="2000" dirty="0"/>
              <a:t>to detailed data</a:t>
            </a:r>
          </a:p>
          <a:p>
            <a:r>
              <a:rPr lang="en-US" sz="2000" dirty="0"/>
              <a:t>Experience in disease modelling</a:t>
            </a:r>
          </a:p>
        </p:txBody>
      </p:sp>
    </p:spTree>
    <p:extLst>
      <p:ext uri="{BB962C8B-B14F-4D97-AF65-F5344CB8AC3E}">
        <p14:creationId xmlns:p14="http://schemas.microsoft.com/office/powerpoint/2010/main" val="138486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5E9AAF1-D173-BBAD-5BC1-B3BE52735D46}"/>
              </a:ext>
            </a:extLst>
          </p:cNvPr>
          <p:cNvCxnSpPr>
            <a:cxnSpLocks/>
          </p:cNvCxnSpPr>
          <p:nvPr/>
        </p:nvCxnSpPr>
        <p:spPr>
          <a:xfrm>
            <a:off x="627323" y="2195332"/>
            <a:ext cx="1030524" cy="547926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arallelogram 38">
            <a:extLst>
              <a:ext uri="{FF2B5EF4-FFF2-40B4-BE49-F238E27FC236}">
                <a16:creationId xmlns:a16="http://schemas.microsoft.com/office/drawing/2014/main" id="{F7BB997C-F973-67F3-A67B-538511CD2D7C}"/>
              </a:ext>
            </a:extLst>
          </p:cNvPr>
          <p:cNvSpPr/>
          <p:nvPr/>
        </p:nvSpPr>
        <p:spPr>
          <a:xfrm>
            <a:off x="627323" y="0"/>
            <a:ext cx="7303697" cy="6869437"/>
          </a:xfrm>
          <a:prstGeom prst="parallelogram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F375E6E-DB4C-C506-BE9C-326BE24260A0}"/>
              </a:ext>
            </a:extLst>
          </p:cNvPr>
          <p:cNvSpPr txBox="1">
            <a:spLocks/>
          </p:cNvSpPr>
          <p:nvPr/>
        </p:nvSpPr>
        <p:spPr>
          <a:xfrm>
            <a:off x="4282419" y="2108454"/>
            <a:ext cx="1810279" cy="1316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R-value estimates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Using existing case numbers to estimate past + present R-value locally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C0E6C75-6144-948E-18A4-93C89C833088}"/>
              </a:ext>
            </a:extLst>
          </p:cNvPr>
          <p:cNvSpPr txBox="1">
            <a:spLocks/>
          </p:cNvSpPr>
          <p:nvPr/>
        </p:nvSpPr>
        <p:spPr>
          <a:xfrm>
            <a:off x="1363741" y="4883519"/>
            <a:ext cx="2360231" cy="15896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/>
              <a:t>Models of wastewater shedding</a:t>
            </a:r>
          </a:p>
          <a:p>
            <a:pPr marL="0" indent="0">
              <a:buNone/>
            </a:pPr>
            <a:r>
              <a:rPr lang="en-US" sz="1400" dirty="0"/>
              <a:t>Prevalence vs shedding concentration</a:t>
            </a:r>
          </a:p>
          <a:p>
            <a:pPr marL="0" indent="0">
              <a:buNone/>
            </a:pPr>
            <a:r>
              <a:rPr lang="en-US" sz="1400" dirty="0"/>
              <a:t>Optimal monitoring strategies with limited budget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7075D3-69F8-B13E-8F83-C7FA0027B020}"/>
              </a:ext>
            </a:extLst>
          </p:cNvPr>
          <p:cNvSpPr txBox="1"/>
          <p:nvPr/>
        </p:nvSpPr>
        <p:spPr>
          <a:xfrm>
            <a:off x="1743267" y="3497606"/>
            <a:ext cx="2215085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Real-time analysis of COVID-19 outcomes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Emphasis on variation with socioeconomic deprivation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317615-AB90-4531-E17D-9B54D08559F4}"/>
              </a:ext>
            </a:extLst>
          </p:cNvPr>
          <p:cNvSpPr txBox="1"/>
          <p:nvPr/>
        </p:nvSpPr>
        <p:spPr>
          <a:xfrm>
            <a:off x="2071453" y="2110630"/>
            <a:ext cx="1955717" cy="12311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Modelling case ascertainment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Estimating true number of infections as opposed to cases</a:t>
            </a:r>
          </a:p>
        </p:txBody>
      </p:sp>
      <p:pic>
        <p:nvPicPr>
          <p:cNvPr id="2" name="Picture 1" descr="A map of a city&#10;&#10;Description automatically generated with medium confidence">
            <a:extLst>
              <a:ext uri="{FF2B5EF4-FFF2-40B4-BE49-F238E27FC236}">
                <a16:creationId xmlns:a16="http://schemas.microsoft.com/office/drawing/2014/main" id="{1D75455A-81B1-ED53-8239-3AC089B74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6692" y="1837847"/>
            <a:ext cx="2417405" cy="4056523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3" name="Picture 2" descr="A picture containing text, screenshot, plot, font&#10;&#10;Description automatically generated">
            <a:extLst>
              <a:ext uri="{FF2B5EF4-FFF2-40B4-BE49-F238E27FC236}">
                <a16:creationId xmlns:a16="http://schemas.microsoft.com/office/drawing/2014/main" id="{3C9833CF-E998-1386-6873-44D842A5D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292" y="3628718"/>
            <a:ext cx="3926651" cy="3066856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CE8B8E-CE03-7BB4-CA00-BDC27B51C75A}"/>
              </a:ext>
            </a:extLst>
          </p:cNvPr>
          <p:cNvSpPr txBox="1"/>
          <p:nvPr/>
        </p:nvSpPr>
        <p:spPr>
          <a:xfrm>
            <a:off x="6501019" y="3057948"/>
            <a:ext cx="25967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/>
              <a:t>Colman, Kao 2022</a:t>
            </a:r>
          </a:p>
          <a:p>
            <a:pPr algn="r"/>
            <a:r>
              <a:rPr lang="en-US" sz="1000" dirty="0" err="1"/>
              <a:t>Medrxiv</a:t>
            </a:r>
            <a:r>
              <a:rPr lang="en-US" sz="1000" dirty="0"/>
              <a:t> preprint</a:t>
            </a:r>
          </a:p>
          <a:p>
            <a:pPr algn="r"/>
            <a:r>
              <a:rPr lang="en-GB" sz="1000" b="0" i="0" u="none" strike="noStrike" dirty="0">
                <a:solidFill>
                  <a:srgbClr val="333333"/>
                </a:solidFill>
                <a:effectLst/>
                <a:latin typeface="GillSansRegular"/>
                <a:hlinkClick r:id="rId4"/>
              </a:rPr>
              <a:t>https://doi.org/10.1101/2023.03.07.23286904</a:t>
            </a:r>
            <a:r>
              <a:rPr lang="en-GB" sz="1000" b="0" i="0" u="none" strike="noStrike" dirty="0">
                <a:solidFill>
                  <a:srgbClr val="333333"/>
                </a:solidFill>
                <a:effectLst/>
                <a:latin typeface="GillSansRegular"/>
              </a:rPr>
              <a:t> </a:t>
            </a:r>
            <a:endParaRPr lang="en-US" sz="1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A3C998-4D3C-FB29-3E01-CBF5554A8B26}"/>
              </a:ext>
            </a:extLst>
          </p:cNvPr>
          <p:cNvSpPr txBox="1"/>
          <p:nvPr/>
        </p:nvSpPr>
        <p:spPr>
          <a:xfrm>
            <a:off x="9529414" y="5929158"/>
            <a:ext cx="2596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/>
              <a:t>Anthony Wood, Jess Enright, Rowland Kao</a:t>
            </a:r>
          </a:p>
          <a:p>
            <a:pPr algn="r"/>
            <a:r>
              <a:rPr lang="en-US" sz="1000" dirty="0"/>
              <a:t>Ongoing work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377F1AC-6968-9434-33E3-F08F9C081763}"/>
              </a:ext>
            </a:extLst>
          </p:cNvPr>
          <p:cNvSpPr txBox="1">
            <a:spLocks/>
          </p:cNvSpPr>
          <p:nvPr/>
        </p:nvSpPr>
        <p:spPr>
          <a:xfrm>
            <a:off x="59692" y="55071"/>
            <a:ext cx="1543483" cy="22580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Kao group</a:t>
            </a:r>
          </a:p>
          <a:p>
            <a:r>
              <a:rPr lang="en-US" sz="2000" b="1" dirty="0"/>
              <a:t>Early access </a:t>
            </a:r>
            <a:r>
              <a:rPr lang="en-US" sz="2000" dirty="0"/>
              <a:t>to detailed data</a:t>
            </a:r>
          </a:p>
          <a:p>
            <a:r>
              <a:rPr lang="en-US" sz="2000" dirty="0"/>
              <a:t>Experience in disease modelling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391691-F1E4-7663-5000-3492453EF47C}"/>
              </a:ext>
            </a:extLst>
          </p:cNvPr>
          <p:cNvSpPr txBox="1"/>
          <p:nvPr/>
        </p:nvSpPr>
        <p:spPr>
          <a:xfrm>
            <a:off x="6692164" y="55071"/>
            <a:ext cx="25967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/>
              <a:t>Fitzgerald, Rossi et al</a:t>
            </a:r>
          </a:p>
          <a:p>
            <a:pPr algn="r"/>
            <a:r>
              <a:rPr lang="en-GB" sz="1000" dirty="0">
                <a:effectLst/>
              </a:rPr>
              <a:t>Environmental Science &amp; Technology</a:t>
            </a:r>
          </a:p>
          <a:p>
            <a:pPr algn="r"/>
            <a:r>
              <a:rPr lang="en-US" sz="1000" dirty="0">
                <a:hlinkClick r:id="rId5"/>
              </a:rPr>
              <a:t>https://doi.org/10.1021/acs.est.1c05029</a:t>
            </a:r>
            <a:endParaRPr lang="en-US" sz="1000" dirty="0"/>
          </a:p>
        </p:txBody>
      </p:sp>
      <p:pic>
        <p:nvPicPr>
          <p:cNvPr id="14" name="Picture 13" descr="A picture containing text, diagram, line, font&#10;&#10;Description automatically generated">
            <a:extLst>
              <a:ext uri="{FF2B5EF4-FFF2-40B4-BE49-F238E27FC236}">
                <a16:creationId xmlns:a16="http://schemas.microsoft.com/office/drawing/2014/main" id="{68DD5047-F6E8-A06C-03A4-207A0FC383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4028" y="664140"/>
            <a:ext cx="4016643" cy="226594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46596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1155</Words>
  <Application>Microsoft Macintosh PowerPoint</Application>
  <PresentationFormat>Widescreen</PresentationFormat>
  <Paragraphs>228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CMSSBX10</vt:lpstr>
      <vt:lpstr>GillSansRegular</vt:lpstr>
      <vt:lpstr>Office Theme</vt:lpstr>
      <vt:lpstr>Kao group and COVID – lessons learned</vt:lpstr>
      <vt:lpstr>Me</vt:lpstr>
      <vt:lpstr>Kao group</vt:lpstr>
      <vt:lpstr>What happened in COVID-19?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 experience</vt:lpstr>
      <vt:lpstr>Resolutions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Kao group and COVID – lessons learned</dc:title>
  <dc:creator>Anthony Wood</dc:creator>
  <cp:lastModifiedBy>Anthony Wood</cp:lastModifiedBy>
  <cp:revision>75</cp:revision>
  <dcterms:created xsi:type="dcterms:W3CDTF">2023-05-12T08:09:02Z</dcterms:created>
  <dcterms:modified xsi:type="dcterms:W3CDTF">2023-05-29T13:32:09Z</dcterms:modified>
</cp:coreProperties>
</file>