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6" r:id="rId4"/>
    <p:sldId id="267" r:id="rId5"/>
    <p:sldId id="262" r:id="rId6"/>
    <p:sldId id="268" r:id="rId7"/>
    <p:sldId id="270" r:id="rId8"/>
    <p:sldId id="273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70"/>
  </p:normalViewPr>
  <p:slideViewPr>
    <p:cSldViewPr snapToGrid="0" snapToObjects="1">
      <p:cViewPr>
        <p:scale>
          <a:sx n="101" d="100"/>
          <a:sy n="101" d="100"/>
        </p:scale>
        <p:origin x="10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D3FA9-F165-B040-9643-C0F0B875B54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487D0-95E6-C542-B9F8-A59486009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04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rpentries/carpentries.org/tree/gh-pages/images/logo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com/carpentries/carpentries.org/blob/gh-pages/assets/img/TheCarpentries.sv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BB8F6-75F7-674C-8E0E-C50F6D9D4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7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Individual carpentry logos: </a:t>
            </a:r>
            <a:r>
              <a:rPr lang="en-GB" dirty="0">
                <a:hlinkClick r:id="rId3"/>
              </a:rPr>
              <a:t>https://github.com/carpentries/carpentries.org/tree/gh-pages/images/logos</a:t>
            </a:r>
            <a:endParaRPr lang="en-GB" dirty="0"/>
          </a:p>
          <a:p>
            <a:r>
              <a:rPr lang="en-GB" dirty="0"/>
              <a:t>The Carpentries logo: </a:t>
            </a:r>
            <a:r>
              <a:rPr lang="en-GB" dirty="0">
                <a:hlinkClick r:id="rId4"/>
              </a:rPr>
              <a:t>https://github.com/carpentries/carpentries.org/blob/gh-pages/assets/img/TheCarpentries.svg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BB8F6-75F7-674C-8E0E-C50F6D9D46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BB8F6-75F7-674C-8E0E-C50F6D9D46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8CA6-CD38-F240-9CF3-468DA1178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617AC-66E4-CD4A-9911-119EAC34E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F3603-18C8-0145-ACD6-30D4B9C2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5D0-AA90-0C4C-BA31-DA58234D364A}" type="datetime1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62B9-A454-814E-94D7-5D7638CD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9392B-B9D2-3B40-8A1B-DE2EF124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2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8CD8-09FE-384B-ABDF-7DD1E560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0401C-0C8B-4E4F-AC35-42291E05A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B765F-7A9C-F14D-A011-3DDE89F4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E0C-108B-CC49-B899-F25AC23E9C1D}" type="datetime1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B5A39-BCC6-4D47-898F-DDE9D674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8D7F6-266B-7743-A1FA-6ABFC4D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0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5B7B5-54E2-CF49-B457-0E9E1B31E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B3228-CB66-1D4E-8055-6E2C50C6B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B1DC7-80C8-3F4F-974B-58528472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B90-7928-D245-A28C-D52FFDE77DC7}" type="datetime1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5306-5FE0-F349-9A28-F8F9F3CA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18821-09AC-E448-ADDD-55C52733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7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C8F5-918E-D94D-873B-7B8F2A02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379F-507C-9F4A-891B-36028397D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DFCC1-EF4B-A14B-8265-05473386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6A21-F96E-1746-A930-955F68195120}" type="datetime1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4936-D948-8D4D-93BC-F604F44C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CERSE Meeting, 13 May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DEF5A-9359-B046-AE77-5C2BEFD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66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4141-21D8-0748-AEAF-D8D40831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E8394-9095-8340-8034-51872596B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8F1D4-574C-F04B-B54E-A674B5BE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8B38-02C9-4542-95E8-2A1520926610}" type="datetime1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8EE98-38BE-2F44-A8E4-1A42F2FF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7E8B-BC71-F745-9B0B-D8A33A5F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9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A34D-384E-6345-9C6B-85B5A43F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8AFFB-68DC-F340-BE8C-E9F1A2EB7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BAA8-3F2B-F047-963D-610DDFF55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35CA0-5886-BB4C-A27A-160035D3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DD21-D1F9-AE4B-8A64-7D419A7B76D1}" type="datetime1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EDF16-BAF5-154A-B600-38D95C31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EEA73-DB6A-6B4C-9E8C-C21E4E16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1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5B4C-B990-6942-AB0E-30998AE3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931B4-B665-F549-8BF0-49FDAC283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E769B-46BB-5641-B3F9-0240A350C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2D46A-9A0F-624F-A392-C18F83C5E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AFB08-6B77-2940-BC0D-A47B2A640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3CBB3-D6D0-6040-B772-81D17D34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83C7-A6BA-944E-A781-6DA7149193A2}" type="datetime1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95C9C-4D51-6949-8075-F2E22CA3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46E37-491B-4741-B666-49CBB529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7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A34C-B811-3E42-88AF-1694D905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D8C1B-22DC-D149-A524-B38E5FB9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ECC4-3DED-1940-B332-2ABB3817B54C}" type="datetime1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5CF02-1289-A04E-9B6F-EA7768A7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79718-3F12-6942-9898-7E9F6BAF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A5989-15EA-3E49-9434-6479489D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523-875F-2640-B57C-64BCA973AD4A}" type="datetime1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EF784-C4A3-0D4F-9A5A-524009AE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2A39-C768-F24A-977D-96506B7F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8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5FCD-92C4-A24E-9527-568A8F81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871D-9173-7F46-B714-AAA5380AE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5925B-7279-2741-92B1-C058409F1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20C24-D6CF-7041-B7CB-0E022F77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5961-00E1-A848-B1D4-E0D2BBC5280E}" type="datetime1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5216F-0120-AC4F-B2CF-F73E2A7A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B2AC5-B9CE-6648-BF88-67F95976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4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4BE6-CA91-FE42-95B4-B1C73FB6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836AB-A7FD-FA4C-8300-96F3EAB48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3214A-6B44-C646-A805-130430F95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8CE97-C9FD-D048-BB82-580F776B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B083-701F-3D46-8B00-F2C0EAF6312A}" type="datetime1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22649-217C-C64F-AEE1-432B016C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C851E-C72B-484E-9C88-D4946F33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9405F-D8A5-A84D-9F86-AEFFB846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43A6-5953-C643-9DD0-145B8C3E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F6B6-1704-B149-9607-CDC768A27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7AAEE-89D9-8445-8459-238F92E6C495}" type="datetime1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BF4AE-BDBF-134F-B802-099C407D1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CF59-7EA1-194D-95A3-2CFC30078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0098-FCB4-8047-9CC0-2F95D3BE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6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software-carpentry.org/" TargetMode="External"/><Relationship Id="rId7" Type="http://schemas.openxmlformats.org/officeDocument/2006/relationships/hyperlink" Target="https://carpentrie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pc-carpentry.github.io/" TargetMode="External"/><Relationship Id="rId5" Type="http://schemas.openxmlformats.org/officeDocument/2006/relationships/hyperlink" Target="https://librarycarpentry.org/" TargetMode="External"/><Relationship Id="rId4" Type="http://schemas.openxmlformats.org/officeDocument/2006/relationships/hyperlink" Target="https://datacarpentry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tiff"/><Relationship Id="rId4" Type="http://schemas.openxmlformats.org/officeDocument/2006/relationships/image" Target="../media/image4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dcarp@ed.ac.uk" TargetMode="External"/><Relationship Id="rId2" Type="http://schemas.openxmlformats.org/officeDocument/2006/relationships/hyperlink" Target="https://edcarp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epurl.com/gl4M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A0E1-F841-4A4D-A91B-B1A06936C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Edinburgh Carpentries (</a:t>
            </a:r>
            <a:r>
              <a:rPr lang="en-GB" dirty="0" err="1"/>
              <a:t>EdCarp</a:t>
            </a:r>
            <a:r>
              <a:rPr lang="en-GB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A83DC-B401-0F40-98BF-89B64FBE6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3D4E5-DBCC-E14B-85CC-73AF4E2A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854" y="5100638"/>
            <a:ext cx="1660704" cy="164306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E90BB-875B-D142-9863-741ADD46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CERSE Meeting, 13 May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5938F-FED8-8840-AEFF-6EF0CC25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2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5812-D923-2146-8F81-81A634C0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- Carpentries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0E25C-1CD0-3645-A6C4-33EFCAC08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Started by Greg Wilson in North America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Software Sustainability Institute primary in spreading to UK/Europe</a:t>
            </a:r>
          </a:p>
          <a:p>
            <a:r>
              <a:rPr lang="en-US" dirty="0">
                <a:solidFill>
                  <a:schemeClr val="tx1"/>
                </a:solidFill>
              </a:rPr>
              <a:t>Teach basic computing skills to students/staff</a:t>
            </a:r>
          </a:p>
          <a:p>
            <a:r>
              <a:rPr lang="en-US" dirty="0">
                <a:solidFill>
                  <a:schemeClr val="tx1"/>
                </a:solidFill>
              </a:rPr>
              <a:t>Started with Software Carpentries (</a:t>
            </a:r>
            <a:r>
              <a:rPr lang="en-US" dirty="0">
                <a:hlinkClick r:id="rId3"/>
              </a:rPr>
              <a:t>software-carpentry.org</a:t>
            </a:r>
            <a:r>
              <a:rPr lang="en-US" dirty="0">
                <a:solidFill>
                  <a:schemeClr val="tx1"/>
                </a:solidFill>
              </a:rPr>
              <a:t>) then …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Data Carpentry (</a:t>
            </a:r>
            <a:r>
              <a:rPr lang="en-US" dirty="0">
                <a:hlinkClick r:id="rId4"/>
              </a:rPr>
              <a:t>datacarpentry.org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Library Carpentry (</a:t>
            </a:r>
            <a:r>
              <a:rPr lang="en-US" dirty="0">
                <a:hlinkClick r:id="rId5"/>
              </a:rPr>
              <a:t>librarycarpentry.org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HPC Carpentry – in development (</a:t>
            </a:r>
            <a:r>
              <a:rPr lang="en-US" dirty="0">
                <a:hlinkClick r:id="rId6"/>
              </a:rPr>
              <a:t>hpc-carpentry.github.io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etc.</a:t>
            </a:r>
          </a:p>
          <a:p>
            <a:r>
              <a:rPr lang="en-US" dirty="0">
                <a:solidFill>
                  <a:schemeClr val="tx1"/>
                </a:solidFill>
              </a:rPr>
              <a:t>S/W, Data, Library come under “The Carpentries” (</a:t>
            </a:r>
            <a:r>
              <a:rPr lang="en-US" dirty="0">
                <a:hlinkClick r:id="rId7"/>
              </a:rPr>
              <a:t>carpentries.org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Type of carpentry emphasizes the subject modules  that are taught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1231-133C-3346-A21B-757BB0E8F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766" y="279387"/>
            <a:ext cx="3915104" cy="79113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477FD-BFD1-2F49-A516-1DF1D29F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CERSE Meeting, 13 May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BF2D7-24F1-A146-86B9-7A7381E5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41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61E2-C24C-D044-936E-09C3ECF7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taught?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C9B78-04CF-7547-BFD7-9D7E25EC0112}"/>
              </a:ext>
            </a:extLst>
          </p:cNvPr>
          <p:cNvSpPr txBox="1">
            <a:spLocks/>
          </p:cNvSpPr>
          <p:nvPr/>
        </p:nvSpPr>
        <p:spPr>
          <a:xfrm>
            <a:off x="671512" y="2331243"/>
            <a:ext cx="3293276" cy="1300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Bash shell (0.5 d)</a:t>
            </a:r>
          </a:p>
          <a:p>
            <a:r>
              <a:rPr lang="en-US" sz="2000" dirty="0"/>
              <a:t>Git (0.5 d)</a:t>
            </a:r>
          </a:p>
          <a:p>
            <a:r>
              <a:rPr lang="en-US" sz="2000" dirty="0"/>
              <a:t>Python (1 d)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B7AA87-B006-8646-90BA-EEC7AF564FC5}"/>
              </a:ext>
            </a:extLst>
          </p:cNvPr>
          <p:cNvSpPr txBox="1">
            <a:spLocks/>
          </p:cNvSpPr>
          <p:nvPr/>
        </p:nvSpPr>
        <p:spPr>
          <a:xfrm>
            <a:off x="7788296" y="2331243"/>
            <a:ext cx="3732192" cy="1300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Spreadsheets (0.25 d)</a:t>
            </a:r>
          </a:p>
          <a:p>
            <a:r>
              <a:rPr lang="en-US" sz="2000" dirty="0"/>
              <a:t>Open Refine (0.25 d)</a:t>
            </a:r>
          </a:p>
          <a:p>
            <a:r>
              <a:rPr lang="en-US" sz="2000" dirty="0"/>
              <a:t>R (1.5  d or 1 d + SQL 0.5 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46965-D8F0-BC4C-AE67-93E6222304EA}"/>
              </a:ext>
            </a:extLst>
          </p:cNvPr>
          <p:cNvSpPr txBox="1"/>
          <p:nvPr/>
        </p:nvSpPr>
        <p:spPr>
          <a:xfrm>
            <a:off x="1424808" y="4198133"/>
            <a:ext cx="8947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Typically run over 2 days but other scenarios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Content is </a:t>
            </a:r>
            <a:r>
              <a:rPr lang="en-GB" sz="2000" dirty="0"/>
              <a:t>customisable</a:t>
            </a:r>
            <a:r>
              <a:rPr lang="en-US" sz="2000" dirty="0"/>
              <a:t> – can swap modules in/out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Focus is on good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be tailored to specific domains, e.g. ecology, genomics,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Lessons </a:t>
            </a:r>
            <a:r>
              <a:rPr lang="en-US" sz="2000" dirty="0"/>
              <a:t>available on-line under a CC-BY </a:t>
            </a:r>
            <a:r>
              <a:rPr lang="en-GB" sz="2000" dirty="0"/>
              <a:t>licence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Free to use but to call yourself a Carpentry and use infrastructure a fee is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Edinburgh University taken out a Gold organizational membership</a:t>
            </a:r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D0E30C18-482E-F742-9B3C-B09703CA9F60}"/>
              </a:ext>
            </a:extLst>
          </p:cNvPr>
          <p:cNvSpPr txBox="1">
            <a:spLocks/>
          </p:cNvSpPr>
          <p:nvPr/>
        </p:nvSpPr>
        <p:spPr>
          <a:xfrm>
            <a:off x="3964788" y="2331243"/>
            <a:ext cx="4041775" cy="1583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Intro to data (0.5 d)</a:t>
            </a:r>
          </a:p>
          <a:p>
            <a:r>
              <a:rPr lang="en-US" sz="2000" dirty="0"/>
              <a:t>Unix shell (0.5 d)</a:t>
            </a:r>
          </a:p>
          <a:p>
            <a:r>
              <a:rPr lang="en-US" sz="2000" dirty="0"/>
              <a:t>Open Refine (0.5 d)</a:t>
            </a:r>
          </a:p>
          <a:p>
            <a:r>
              <a:rPr lang="en-US" sz="2000" dirty="0"/>
              <a:t>Intro to git/Python (0.5 d)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AECC297-CDCF-3848-9292-18293399B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99" y="1624333"/>
            <a:ext cx="3041579" cy="6265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6BD75E-7A56-0E4D-B638-5527A7A41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618" y="394728"/>
            <a:ext cx="2451100" cy="4953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1754BD9-1A9C-114A-8A2C-B97F970F9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9961" y="1378743"/>
            <a:ext cx="1485900" cy="9525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023381E-067F-B343-B19C-AD1C0111F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3790" y="1467004"/>
            <a:ext cx="1485900" cy="952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52A00-0AAA-D242-9043-6FB08BE9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CERSE Meeting, 13 May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216A4-5247-B841-A95F-4A5C588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39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E4A3-10C4-9F41-93AA-882CD272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taught?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F0EC9-636F-8F47-A95F-7AA9FD50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 led</a:t>
            </a:r>
          </a:p>
          <a:p>
            <a:pPr lvl="1"/>
            <a:r>
              <a:rPr lang="en-US" dirty="0"/>
              <a:t>Instructor at the front types content on own laptop</a:t>
            </a:r>
          </a:p>
          <a:p>
            <a:r>
              <a:rPr lang="en-US" dirty="0"/>
              <a:t>Students</a:t>
            </a:r>
          </a:p>
          <a:p>
            <a:pPr lvl="1"/>
            <a:r>
              <a:rPr lang="en-US" dirty="0"/>
              <a:t>Type content on own laptops (most of the time)</a:t>
            </a:r>
          </a:p>
          <a:p>
            <a:pPr lvl="2"/>
            <a:r>
              <a:rPr lang="en-US" dirty="0"/>
              <a:t>End up with a working copy of application/software on own machine</a:t>
            </a:r>
          </a:p>
          <a:p>
            <a:pPr lvl="2"/>
            <a:r>
              <a:rPr lang="en-US" dirty="0"/>
              <a:t>Take away copies of software</a:t>
            </a:r>
          </a:p>
          <a:p>
            <a:pPr lvl="1"/>
            <a:r>
              <a:rPr lang="en-US" dirty="0"/>
              <a:t>Given red/green post-it notes</a:t>
            </a:r>
          </a:p>
          <a:p>
            <a:r>
              <a:rPr lang="en-US" dirty="0"/>
              <a:t>Helpers</a:t>
            </a:r>
          </a:p>
          <a:p>
            <a:pPr lvl="1"/>
            <a:r>
              <a:rPr lang="en-US" dirty="0"/>
              <a:t>Help students who run into (a) problem(s)</a:t>
            </a:r>
          </a:p>
          <a:p>
            <a:pPr lvl="2"/>
            <a:r>
              <a:rPr lang="en-US" dirty="0"/>
              <a:t>Signal by sticking the red post-it note at the top of the laptop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30BD2-D611-9F41-8400-9AC2AF21A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72" y="4388189"/>
            <a:ext cx="2712428" cy="26180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D5ED1-EDCE-9F44-B487-E18082A9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CERSE Meeting, 13 May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75BA3-62AC-F841-8A85-310229A8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01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7094-794A-094A-95F2-40946AE8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EdCarp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986E-A9A5-5048-8E50-4AA20C553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69542" cy="4195481"/>
          </a:xfrm>
        </p:spPr>
        <p:txBody>
          <a:bodyPr/>
          <a:lstStyle/>
          <a:p>
            <a:r>
              <a:rPr lang="en-US" sz="2400" dirty="0"/>
              <a:t>Coordinated approach to teach Carpentries in Edinburgh</a:t>
            </a:r>
          </a:p>
          <a:p>
            <a:pPr lvl="1"/>
            <a:r>
              <a:rPr lang="en-US" sz="2400" dirty="0"/>
              <a:t>Provision of Instructors and helpers</a:t>
            </a:r>
          </a:p>
          <a:p>
            <a:pPr lvl="1"/>
            <a:r>
              <a:rPr lang="en-US" sz="2400" dirty="0"/>
              <a:t>Using a GitHub organizational repository: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edcarp</a:t>
            </a:r>
            <a:endParaRPr lang="en-US" dirty="0"/>
          </a:p>
          <a:p>
            <a:r>
              <a:rPr lang="en-US" sz="2400" dirty="0"/>
              <a:t>From Sep 2018 – May 2020</a:t>
            </a:r>
          </a:p>
          <a:p>
            <a:pPr lvl="1"/>
            <a:r>
              <a:rPr lang="en-US" sz="2400" dirty="0"/>
              <a:t>Run </a:t>
            </a:r>
            <a:r>
              <a:rPr lang="en-US" dirty="0"/>
              <a:t>about 37</a:t>
            </a:r>
            <a:r>
              <a:rPr lang="en-US" sz="2400" dirty="0"/>
              <a:t> events (45 days of training)</a:t>
            </a:r>
          </a:p>
          <a:p>
            <a:pPr lvl="1"/>
            <a:r>
              <a:rPr lang="en-US" sz="2400" dirty="0"/>
              <a:t>Trained about 894 people (missing some data)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E1C9A-71F5-EF4C-97E7-93FBEE721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854" y="5100638"/>
            <a:ext cx="1660704" cy="1643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9D1C91-A3DD-7D4F-A36E-62C70C2C6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6" y="5207217"/>
            <a:ext cx="2911415" cy="1606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0F652-9429-6C42-9CBE-83C3F344C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531" y="5221392"/>
            <a:ext cx="2720859" cy="1636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CE99E-DBCB-F345-A60D-11B8C5655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261" y="5221392"/>
            <a:ext cx="2720859" cy="1661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1E2D6E-084B-D742-8449-1EB44B1F1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6623" y="3160321"/>
            <a:ext cx="2667123" cy="167011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3773-877C-3E46-9E0F-4D319C98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250984-B855-9043-934D-AA002766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3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ED3E-84D3-3441-B8FC-086C71B1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example (in ye olden days)</a:t>
            </a:r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4AAAD1F-2E9C-354A-B10F-618973B7B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0935" y="2052638"/>
            <a:ext cx="7978305" cy="41957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228B8-EE90-B247-A4B9-040F898985D3}"/>
              </a:ext>
            </a:extLst>
          </p:cNvPr>
          <p:cNvSpPr txBox="1"/>
          <p:nvPr/>
        </p:nvSpPr>
        <p:spPr>
          <a:xfrm>
            <a:off x="2093193" y="6405282"/>
            <a:ext cx="758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Software Carpentry at HW on 28/03/2019. Data Carpentry at HW on 26/06/19.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2CE2E-C911-DE46-9C13-3D78449D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0A7F-6AF9-944A-854D-4C4F80B0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21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66C1-1622-8348-8AA9-17A9B221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new norm (for now)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B1689-CDF1-3447-8495-44DF9027F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638" y="1421409"/>
            <a:ext cx="8692723" cy="4972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D3B18C-CA07-A04C-AF5F-05B71734F3D8}"/>
              </a:ext>
            </a:extLst>
          </p:cNvPr>
          <p:cNvSpPr txBox="1"/>
          <p:nvPr/>
        </p:nvSpPr>
        <p:spPr>
          <a:xfrm>
            <a:off x="3672351" y="6393760"/>
            <a:ext cx="481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SFC Data Carpentry on 29-30 April 2020 on Zoom.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44229E-B026-AB47-9517-8C61F698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F31469-1729-634E-895F-216645B1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8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C0AC-B797-C741-9AD4-9558D26D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I want to be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93A67-6EB4-D448-B7D2-387AE8490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As a learner:</a:t>
            </a:r>
          </a:p>
          <a:p>
            <a:pPr lvl="1"/>
            <a:r>
              <a:rPr lang="en-GB" dirty="0"/>
              <a:t>Learn new skills</a:t>
            </a:r>
          </a:p>
          <a:p>
            <a:pPr lvl="1"/>
            <a:r>
              <a:rPr lang="en-GB" dirty="0"/>
              <a:t>Go from a learner -&gt; Helper -&gt; Instructor</a:t>
            </a:r>
          </a:p>
          <a:p>
            <a:r>
              <a:rPr lang="en-GB" dirty="0"/>
              <a:t>As a helper (voluntary):</a:t>
            </a:r>
          </a:p>
          <a:p>
            <a:pPr lvl="1"/>
            <a:r>
              <a:rPr lang="en-GB" dirty="0"/>
              <a:t>Problem solver/thinking on your feet</a:t>
            </a:r>
          </a:p>
          <a:p>
            <a:pPr lvl="1"/>
            <a:r>
              <a:rPr lang="en-GB" dirty="0"/>
              <a:t>Deeper learning</a:t>
            </a:r>
          </a:p>
          <a:p>
            <a:pPr lvl="1"/>
            <a:r>
              <a:rPr lang="en-GB" dirty="0"/>
              <a:t>CV material</a:t>
            </a:r>
          </a:p>
          <a:p>
            <a:r>
              <a:rPr lang="en-GB" dirty="0"/>
              <a:t>As an instructor (voluntary):</a:t>
            </a:r>
          </a:p>
          <a:p>
            <a:pPr lvl="1"/>
            <a:r>
              <a:rPr lang="en-GB" dirty="0"/>
              <a:t>Even deeper learning to be able to teach</a:t>
            </a:r>
          </a:p>
          <a:p>
            <a:pPr lvl="1"/>
            <a:r>
              <a:rPr lang="en-GB" dirty="0"/>
              <a:t>Improve your teaching (feedback)</a:t>
            </a:r>
          </a:p>
          <a:p>
            <a:pPr lvl="1"/>
            <a:r>
              <a:rPr lang="en-GB" dirty="0"/>
              <a:t>Formalise (become a certified instructor + extra CV points)</a:t>
            </a:r>
          </a:p>
          <a:p>
            <a:pPr lvl="1"/>
            <a:r>
              <a:rPr lang="en-GB" dirty="0"/>
              <a:t>Join an exciting/dynamic community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30A6C-73F9-0747-8FAF-114CA127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CERSE Meeting, 13 May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F3D29-450D-2D4E-A7CF-837EC6F2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7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E3B6-F837-7C4D-93DF-49F0E550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5808-9F98-FE40-9F3E-D32FAF79C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GitHub Org </a:t>
            </a:r>
            <a:r>
              <a:rPr lang="en-GB" dirty="0" err="1"/>
              <a:t>io</a:t>
            </a:r>
            <a:r>
              <a:rPr lang="en-GB" dirty="0"/>
              <a:t> pages:</a:t>
            </a:r>
          </a:p>
          <a:p>
            <a:pPr lvl="1"/>
            <a:r>
              <a:rPr lang="en-GB" dirty="0">
                <a:hlinkClick r:id="rId2"/>
              </a:rPr>
              <a:t>https://edcarp.github.io/</a:t>
            </a:r>
            <a:endParaRPr lang="en-GB" dirty="0"/>
          </a:p>
          <a:p>
            <a:pPr lvl="1"/>
            <a:r>
              <a:rPr lang="en-GB" dirty="0"/>
              <a:t>Slack channel: </a:t>
            </a:r>
            <a:r>
              <a:rPr lang="en-GB" dirty="0" err="1"/>
              <a:t>edinburghcarpentries.slack.com</a:t>
            </a:r>
            <a:endParaRPr lang="en-GB" dirty="0"/>
          </a:p>
          <a:p>
            <a:pPr lvl="1"/>
            <a:r>
              <a:rPr lang="en-GB" dirty="0"/>
              <a:t>Email contact: </a:t>
            </a:r>
            <a:r>
              <a:rPr lang="en-GB" dirty="0">
                <a:hlinkClick r:id="rId3"/>
              </a:rPr>
              <a:t>edcarp@ed.ac.uk</a:t>
            </a:r>
            <a:endParaRPr lang="en-GB" dirty="0"/>
          </a:p>
          <a:p>
            <a:pPr lvl="1"/>
            <a:r>
              <a:rPr lang="en-GB" dirty="0"/>
              <a:t>Email list (join): </a:t>
            </a:r>
            <a:r>
              <a:rPr lang="en-GB" dirty="0">
                <a:hlinkClick r:id="rId4"/>
              </a:rPr>
              <a:t>http://eepurl.com/gl4MsX</a:t>
            </a:r>
            <a:r>
              <a:rPr lang="en-GB" dirty="0"/>
              <a:t> (more for announcements)</a:t>
            </a:r>
          </a:p>
          <a:p>
            <a:r>
              <a:rPr lang="en-GB" dirty="0"/>
              <a:t>If you want to be involved, please get in touch</a:t>
            </a:r>
          </a:p>
          <a:p>
            <a:pPr lvl="1"/>
            <a:r>
              <a:rPr lang="en-GB" dirty="0"/>
              <a:t>You could host a Carpentry event</a:t>
            </a:r>
          </a:p>
          <a:p>
            <a:pPr lvl="1"/>
            <a:r>
              <a:rPr lang="en-GB" dirty="0"/>
              <a:t>Always on the look-out for Instructors/Helpers</a:t>
            </a:r>
          </a:p>
          <a:p>
            <a:pPr lvl="1"/>
            <a:r>
              <a:rPr lang="en-GB" dirty="0"/>
              <a:t>Attendee -&gt; Helper -&gt; Instructor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004D7-82BE-A345-BE30-4BD045E1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CERSE Meeting, 13 May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31BA3-286F-E747-9E75-6104F801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098-FCB4-8047-9CC0-2F95D3BED50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02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672</Words>
  <Application>Microsoft Macintosh PowerPoint</Application>
  <PresentationFormat>Widescreen</PresentationFormat>
  <Paragraphs>96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Edinburgh Carpentries (EdCarp)</vt:lpstr>
      <vt:lpstr>Training - Carpentries</vt:lpstr>
      <vt:lpstr>So what is taught?</vt:lpstr>
      <vt:lpstr>How is it taught?</vt:lpstr>
      <vt:lpstr>What is EdCarp? </vt:lpstr>
      <vt:lpstr>Typical example (in ye olden days)</vt:lpstr>
      <vt:lpstr>The new norm (for now)</vt:lpstr>
      <vt:lpstr>Why do I want to be involved?</vt:lpstr>
      <vt:lpstr>Find out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Edinburgh Carpentries (EdCarp)</dc:title>
  <dc:creator>ANTONIOLETTI Mario</dc:creator>
  <cp:lastModifiedBy>ANTONIOLETTI Mario</cp:lastModifiedBy>
  <cp:revision>10</cp:revision>
  <dcterms:created xsi:type="dcterms:W3CDTF">2020-05-12T08:48:06Z</dcterms:created>
  <dcterms:modified xsi:type="dcterms:W3CDTF">2020-05-12T12:20:09Z</dcterms:modified>
</cp:coreProperties>
</file>